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3" r:id="rId1"/>
    <p:sldMasterId id="2147483885" r:id="rId2"/>
    <p:sldMasterId id="2147483909" r:id="rId3"/>
    <p:sldMasterId id="2147483921" r:id="rId4"/>
    <p:sldMasterId id="2147483933" r:id="rId5"/>
    <p:sldMasterId id="2147483945" r:id="rId6"/>
  </p:sldMasterIdLst>
  <p:notesMasterIdLst>
    <p:notesMasterId r:id="rId40"/>
  </p:notesMasterIdLst>
  <p:sldIdLst>
    <p:sldId id="256" r:id="rId7"/>
    <p:sldId id="257" r:id="rId8"/>
    <p:sldId id="259" r:id="rId9"/>
    <p:sldId id="261" r:id="rId10"/>
    <p:sldId id="262" r:id="rId11"/>
    <p:sldId id="269" r:id="rId12"/>
    <p:sldId id="267" r:id="rId13"/>
    <p:sldId id="263" r:id="rId14"/>
    <p:sldId id="270" r:id="rId15"/>
    <p:sldId id="268" r:id="rId16"/>
    <p:sldId id="272" r:id="rId17"/>
    <p:sldId id="273" r:id="rId18"/>
    <p:sldId id="271" r:id="rId19"/>
    <p:sldId id="274" r:id="rId20"/>
    <p:sldId id="275" r:id="rId21"/>
    <p:sldId id="276" r:id="rId22"/>
    <p:sldId id="277" r:id="rId23"/>
    <p:sldId id="278" r:id="rId24"/>
    <p:sldId id="280" r:id="rId25"/>
    <p:sldId id="284" r:id="rId26"/>
    <p:sldId id="286" r:id="rId27"/>
    <p:sldId id="287" r:id="rId28"/>
    <p:sldId id="281" r:id="rId29"/>
    <p:sldId id="282" r:id="rId30"/>
    <p:sldId id="283" r:id="rId31"/>
    <p:sldId id="288" r:id="rId32"/>
    <p:sldId id="290" r:id="rId33"/>
    <p:sldId id="292" r:id="rId34"/>
    <p:sldId id="291" r:id="rId35"/>
    <p:sldId id="295" r:id="rId36"/>
    <p:sldId id="299" r:id="rId37"/>
    <p:sldId id="297" r:id="rId38"/>
    <p:sldId id="298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5327"/>
    <a:srgbClr val="A8A644"/>
    <a:srgbClr val="0070C0"/>
    <a:srgbClr val="569CD6"/>
    <a:srgbClr val="72C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1" autoAdjust="0"/>
    <p:restoredTop sz="94660"/>
  </p:normalViewPr>
  <p:slideViewPr>
    <p:cSldViewPr snapToGrid="0">
      <p:cViewPr varScale="1">
        <p:scale>
          <a:sx n="82" d="100"/>
          <a:sy n="82" d="100"/>
        </p:scale>
        <p:origin x="70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viewProps" Target="viewProps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heme" Target="theme/theme1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C54F6-9192-4BE5-A127-0287EDC8BFC8}" type="datetimeFigureOut">
              <a:rPr lang="ru-RU" smtClean="0"/>
              <a:t>19.09.2020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6E5658-0FBC-4588-9CE3-259EA1FC13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575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02C4571-B9C2-4A60-958E-F549A57B9FC1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5925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3008-C6AB-414A-B86F-FFB888D50D3F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8092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F0EE2-4898-4D5F-89B8-7D03EA6EF7E1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2986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7955FFD-4AD3-4B4B-8C28-AE18A7B54495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7277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BDB8D-11AB-4791-9D44-BCE3794CE23B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1457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marL="0"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Corbel" pitchFamily="34" charset="0"/>
                <a:ea typeface="+mn-ea"/>
                <a:cs typeface="+mn-cs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A598A-48BE-4953-BF82-4F3852ABD614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947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AEF6A-2EB1-4D0F-B878-3D337E355763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3678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3FED-14DD-4B87-AA84-AFBCAEE67AFC}" type="datetime1">
              <a:rPr lang="ru-RU" smtClean="0"/>
              <a:t>19.09.2020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0348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A9E7B-8022-47B5-87B1-F187B6F47DDE}" type="datetime1">
              <a:rPr lang="ru-RU" smtClean="0"/>
              <a:t>19.09.2020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462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83FB3-F115-4D72-AB91-7EEB2AAA1484}" type="datetime1">
              <a:rPr lang="ru-RU" smtClean="0"/>
              <a:t>19.09.2020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34163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60BA-D33C-48E0-A0C3-FD6D62D14E4F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057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EECE-7C4C-470E-8004-17B5823898EF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07508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EBAA3-CDE7-4FCD-AA5E-464ACA34E759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886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93CCE-EBC4-4EA1-A5AF-2A607741B4EA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16460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3DBBB-BD95-4132-BAAC-995483A39711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41227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7955FFD-4AD3-4B4B-8C28-AE18A7B54495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48445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BDB8D-11AB-4791-9D44-BCE3794CE23B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933226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A598A-48BE-4953-BF82-4F3852ABD614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79028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AEF6A-2EB1-4D0F-B878-3D337E355763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1678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3FED-14DD-4B87-AA84-AFBCAEE67AFC}" type="datetime1">
              <a:rPr lang="ru-RU" smtClean="0"/>
              <a:t>19.09.2020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46240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A9E7B-8022-47B5-87B1-F187B6F47DDE}" type="datetime1">
              <a:rPr lang="ru-RU" smtClean="0"/>
              <a:t>19.09.2020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14342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83FB3-F115-4D72-AB91-7EEB2AAA1484}" type="datetime1">
              <a:rPr lang="ru-RU" smtClean="0"/>
              <a:t>19.09.2020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5118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814-BCD6-4116-AC1F-636FE699AF54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68381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60BA-D33C-48E0-A0C3-FD6D62D14E4F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833020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EBAA3-CDE7-4FCD-AA5E-464ACA34E759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5969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93CCE-EBC4-4EA1-A5AF-2A607741B4EA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5302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3DBBB-BD95-4132-BAAC-995483A39711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529012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7955FFD-4AD3-4B4B-8C28-AE18A7B54495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855852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BDB8D-11AB-4791-9D44-BCE3794CE23B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166585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A598A-48BE-4953-BF82-4F3852ABD614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12103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AEF6A-2EB1-4D0F-B878-3D337E355763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4336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3FED-14DD-4B87-AA84-AFBCAEE67AFC}" type="datetime1">
              <a:rPr lang="ru-RU" smtClean="0"/>
              <a:t>19.09.2020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095022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A9E7B-8022-47B5-87B1-F187B6F47DDE}" type="datetime1">
              <a:rPr lang="ru-RU" smtClean="0"/>
              <a:t>19.09.2020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9914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44BA7-0BA8-4ACD-B7A5-2724E4C89567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720379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83FB3-F115-4D72-AB91-7EEB2AAA1484}" type="datetime1">
              <a:rPr lang="ru-RU" smtClean="0"/>
              <a:t>19.09.2020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9680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60BA-D33C-48E0-A0C3-FD6D62D14E4F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91512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EBAA3-CDE7-4FCD-AA5E-464ACA34E759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384836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93CCE-EBC4-4EA1-A5AF-2A607741B4EA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199909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3DBBB-BD95-4132-BAAC-995483A39711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79665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7955FFD-4AD3-4B4B-8C28-AE18A7B54495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30301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BDB8D-11AB-4791-9D44-BCE3794CE23B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584478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A598A-48BE-4953-BF82-4F3852ABD614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19982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AEF6A-2EB1-4D0F-B878-3D337E355763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481969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3FED-14DD-4B87-AA84-AFBCAEE67AFC}" type="datetime1">
              <a:rPr lang="ru-RU" smtClean="0"/>
              <a:t>19.09.2020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161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5354-0880-4DC3-AF5B-9A539EDBD91F}" type="datetime1">
              <a:rPr lang="ru-RU" smtClean="0"/>
              <a:t>19.09.2020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95228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A9E7B-8022-47B5-87B1-F187B6F47DDE}" type="datetime1">
              <a:rPr lang="ru-RU" smtClean="0"/>
              <a:t>19.09.2020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917154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83FB3-F115-4D72-AB91-7EEB2AAA1484}" type="datetime1">
              <a:rPr lang="ru-RU" smtClean="0"/>
              <a:t>19.09.2020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49539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60BA-D33C-48E0-A0C3-FD6D62D14E4F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45266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EBAA3-CDE7-4FCD-AA5E-464ACA34E759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985036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93CCE-EBC4-4EA1-A5AF-2A607741B4EA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087946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3DBBB-BD95-4132-BAAC-995483A39711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864508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02C4571-B9C2-4A60-958E-F549A57B9FC1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87886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EECE-7C4C-470E-8004-17B5823898EF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750723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814-BCD6-4116-AC1F-636FE699AF54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3554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44BA7-0BA8-4ACD-B7A5-2724E4C89567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6932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3095-2F2F-4CA8-9E9D-3B088C39D838}" type="datetime1">
              <a:rPr lang="ru-RU" smtClean="0"/>
              <a:t>19.09.2020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14027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5354-0880-4DC3-AF5B-9A539EDBD91F}" type="datetime1">
              <a:rPr lang="ru-RU" smtClean="0"/>
              <a:t>19.09.2020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02268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3095-2F2F-4CA8-9E9D-3B088C39D838}" type="datetime1">
              <a:rPr lang="ru-RU" smtClean="0"/>
              <a:t>19.09.2020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287205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033DD-141D-43BD-952C-36854B2D081E}" type="datetime1">
              <a:rPr lang="ru-RU" smtClean="0"/>
              <a:t>19.09.2020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890268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7FDD0-6CEE-474B-992B-FCF28F67AE62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306679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8F1C8-AAB2-473F-BDFA-F7BD6A12BACC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46059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3008-C6AB-414A-B86F-FFB888D50D3F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136558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F0EE2-4898-4D5F-89B8-7D03EA6EF7E1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029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033DD-141D-43BD-952C-36854B2D081E}" type="datetime1">
              <a:rPr lang="ru-RU" smtClean="0"/>
              <a:t>19.09.2020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3447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7FDD0-6CEE-474B-992B-FCF28F67AE62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8365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8F1C8-AAB2-473F-BDFA-F7BD6A12BACC}" type="datetime1">
              <a:rPr lang="ru-RU" smtClean="0"/>
              <a:t>19.09.2020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983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F762DE49-906B-4396-9BCD-E0C12289EAEB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780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0C33C00F-583B-4ABC-8214-658E15F39248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2430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  <p:sldLayoutId id="2147483887" r:id="rId2"/>
    <p:sldLayoutId id="2147483888" r:id="rId3"/>
    <p:sldLayoutId id="2147483889" r:id="rId4"/>
    <p:sldLayoutId id="2147483890" r:id="rId5"/>
    <p:sldLayoutId id="2147483891" r:id="rId6"/>
    <p:sldLayoutId id="2147483892" r:id="rId7"/>
    <p:sldLayoutId id="2147483893" r:id="rId8"/>
    <p:sldLayoutId id="2147483894" r:id="rId9"/>
    <p:sldLayoutId id="2147483895" r:id="rId10"/>
    <p:sldLayoutId id="214748389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0C33C00F-583B-4ABC-8214-658E15F39248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2548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0" r:id="rId1"/>
    <p:sldLayoutId id="2147483911" r:id="rId2"/>
    <p:sldLayoutId id="2147483912" r:id="rId3"/>
    <p:sldLayoutId id="2147483913" r:id="rId4"/>
    <p:sldLayoutId id="2147483914" r:id="rId5"/>
    <p:sldLayoutId id="2147483915" r:id="rId6"/>
    <p:sldLayoutId id="2147483916" r:id="rId7"/>
    <p:sldLayoutId id="2147483917" r:id="rId8"/>
    <p:sldLayoutId id="2147483918" r:id="rId9"/>
    <p:sldLayoutId id="2147483919" r:id="rId10"/>
    <p:sldLayoutId id="21474839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0C33C00F-583B-4ABC-8214-658E15F39248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122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2" r:id="rId1"/>
    <p:sldLayoutId id="2147483923" r:id="rId2"/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F762DE49-906B-4396-9BCD-E0C12289EAEB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7261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4" r:id="rId1"/>
    <p:sldLayoutId id="2147483935" r:id="rId2"/>
    <p:sldLayoutId id="2147483936" r:id="rId3"/>
    <p:sldLayoutId id="2147483937" r:id="rId4"/>
    <p:sldLayoutId id="2147483938" r:id="rId5"/>
    <p:sldLayoutId id="2147483939" r:id="rId6"/>
    <p:sldLayoutId id="2147483940" r:id="rId7"/>
    <p:sldLayoutId id="2147483941" r:id="rId8"/>
    <p:sldLayoutId id="2147483942" r:id="rId9"/>
    <p:sldLayoutId id="2147483943" r:id="rId10"/>
    <p:sldLayoutId id="214748394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F762DE49-906B-4396-9BCD-E0C12289EAEB}" type="datetime1">
              <a:rPr lang="ru-RU" smtClean="0"/>
              <a:t>19.09.2020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2963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47" r:id="rId2"/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16768E-CFDA-4187-B48A-838BC53956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Server Side Events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6442554-6B48-4D0B-B2BE-07B8EF592E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68956"/>
            <a:ext cx="9144000" cy="555170"/>
          </a:xfrm>
        </p:spPr>
        <p:txBody>
          <a:bodyPr>
            <a:normAutofit/>
          </a:bodyPr>
          <a:lstStyle/>
          <a:p>
            <a:r>
              <a:rPr lang="en-US" dirty="0"/>
              <a:t>NaN.09.2020                                                                       </a:t>
            </a:r>
            <a:r>
              <a:rPr lang="en-US" dirty="0" err="1"/>
              <a:t>Gorokhovskii</a:t>
            </a:r>
            <a:r>
              <a:rPr lang="en-US" dirty="0"/>
              <a:t> Artem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9594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B88B48-8325-44DB-AC56-7B0809DED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запроса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049CFA75-B8F0-4390-ADF1-E8599D22C113}"/>
              </a:ext>
            </a:extLst>
          </p:cNvPr>
          <p:cNvSpPr txBox="1">
            <a:spLocks/>
          </p:cNvSpPr>
          <p:nvPr/>
        </p:nvSpPr>
        <p:spPr>
          <a:xfrm>
            <a:off x="6096000" y="2057400"/>
            <a:ext cx="4919871" cy="4038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Corbel" pitchFamily="34" charset="0"/>
              <a:buNone/>
              <a:defRPr sz="2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8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/>
            <a:r>
              <a:rPr lang="ru-RU" b="0" dirty="0"/>
              <a:t>Поставили задержку на сервере в 1</a:t>
            </a:r>
            <a:r>
              <a:rPr lang="en-US" b="0" dirty="0"/>
              <a:t>1</a:t>
            </a:r>
            <a:r>
              <a:rPr lang="ru-RU" b="0" dirty="0"/>
              <a:t> секунд на ответ</a:t>
            </a:r>
          </a:p>
          <a:p>
            <a:pPr marL="45720"/>
            <a:endParaRPr lang="ru-RU" b="0" dirty="0"/>
          </a:p>
          <a:p>
            <a:pPr marL="45720"/>
            <a:r>
              <a:rPr lang="ru-RU" b="0" dirty="0"/>
              <a:t>Получили ответ</a:t>
            </a:r>
            <a:r>
              <a:rPr lang="en-US" b="0" dirty="0"/>
              <a:t> </a:t>
            </a:r>
            <a:r>
              <a:rPr lang="ru-RU" b="0" dirty="0"/>
              <a:t>почти сразу после формирования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8E05235-9AD1-48B6-B387-243EF28E4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420" y="4534386"/>
            <a:ext cx="4381500" cy="9429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84C75B6-6A6A-48D9-9B80-738322E1C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988" y="2178466"/>
            <a:ext cx="5276772" cy="3298895"/>
          </a:xfrm>
          <a:prstGeom prst="rect">
            <a:avLst/>
          </a:prstGeom>
        </p:spPr>
      </p:pic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08A96BAB-D87D-40F9-B5FC-396F43EB7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262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78B6E3-2121-476D-AB46-5FAA37AF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WebSocket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1D26E9-859C-44F1-AD40-8DB091ED5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9875519" cy="4038600"/>
          </a:xfrm>
        </p:spPr>
        <p:txBody>
          <a:bodyPr/>
          <a:lstStyle/>
          <a:p>
            <a:pPr marL="45720" indent="0">
              <a:buNone/>
            </a:pPr>
            <a:r>
              <a:rPr lang="ru-RU" dirty="0"/>
              <a:t>Протокол поверх </a:t>
            </a:r>
            <a:r>
              <a:rPr lang="en-US" dirty="0"/>
              <a:t>TCP</a:t>
            </a:r>
            <a:r>
              <a:rPr lang="ru-RU" dirty="0"/>
              <a:t> соединения для обмена информацией в обоих направлениях без разрыва соединения</a:t>
            </a:r>
          </a:p>
          <a:p>
            <a:pPr marL="45720" indent="0">
              <a:buNone/>
            </a:pPr>
            <a:endParaRPr lang="ru-RU" dirty="0"/>
          </a:p>
          <a:p>
            <a:pPr marL="45720" indent="0">
              <a:buNone/>
            </a:pPr>
            <a:r>
              <a:rPr lang="ru-RU" b="1" dirty="0"/>
              <a:t>Примеры использования:</a:t>
            </a:r>
          </a:p>
          <a:p>
            <a:r>
              <a:rPr lang="ru-RU" dirty="0"/>
              <a:t>Чаты</a:t>
            </a:r>
          </a:p>
          <a:p>
            <a:r>
              <a:rPr lang="ru-RU" dirty="0"/>
              <a:t>Онлайн игры</a:t>
            </a:r>
          </a:p>
          <a:p>
            <a:r>
              <a:rPr lang="ru-RU" dirty="0"/>
              <a:t>Торговые биржи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B020B6-2CEE-4C0A-BAD6-D6F6F178A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11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F12CC21-AF58-4489-801A-CE1302B6F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029" y="2944780"/>
            <a:ext cx="676275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649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78B6E3-2121-476D-AB46-5FAA37AF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Переход на </a:t>
            </a:r>
            <a:r>
              <a:rPr lang="en-US" dirty="0"/>
              <a:t>WebSocket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1D26E9-859C-44F1-AD40-8DB091ED5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4634" y="2057400"/>
            <a:ext cx="4963885" cy="4038600"/>
          </a:xfrm>
        </p:spPr>
        <p:txBody>
          <a:bodyPr/>
          <a:lstStyle/>
          <a:p>
            <a:pPr marL="502920" indent="-457200">
              <a:buFont typeface="+mj-lt"/>
              <a:buAutoNum type="arabicPeriod"/>
            </a:pPr>
            <a:r>
              <a:rPr lang="ru-RU" dirty="0"/>
              <a:t>Клиент предлагает серверу перейти на </a:t>
            </a:r>
            <a:r>
              <a:rPr lang="en-US" dirty="0"/>
              <a:t>WS</a:t>
            </a:r>
            <a:r>
              <a:rPr lang="ru-RU" dirty="0"/>
              <a:t> протокол</a:t>
            </a:r>
          </a:p>
          <a:p>
            <a:pPr marL="502920" indent="-457200">
              <a:buFont typeface="+mj-lt"/>
              <a:buAutoNum type="arabicPeriod"/>
            </a:pPr>
            <a:r>
              <a:rPr lang="ru-RU" dirty="0"/>
              <a:t>Сервер подтверждает</a:t>
            </a:r>
          </a:p>
          <a:p>
            <a:pPr marL="502920" indent="-457200">
              <a:buFont typeface="+mj-lt"/>
              <a:buAutoNum type="arabicPeriod"/>
            </a:pPr>
            <a:r>
              <a:rPr lang="ru-RU" dirty="0"/>
              <a:t>Клиент и сервер соединены по </a:t>
            </a:r>
            <a:r>
              <a:rPr lang="en-US" dirty="0"/>
              <a:t>WS</a:t>
            </a:r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668FBA3-8B75-4599-88A4-DB582A23A48F}"/>
              </a:ext>
            </a:extLst>
          </p:cNvPr>
          <p:cNvSpPr/>
          <p:nvPr/>
        </p:nvSpPr>
        <p:spPr>
          <a:xfrm>
            <a:off x="4834190" y="2206110"/>
            <a:ext cx="1063690" cy="384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8DEB0C6-6183-47AC-87D3-7830C9519EDA}"/>
              </a:ext>
            </a:extLst>
          </p:cNvPr>
          <p:cNvSpPr/>
          <p:nvPr/>
        </p:nvSpPr>
        <p:spPr>
          <a:xfrm>
            <a:off x="1143000" y="2206110"/>
            <a:ext cx="1063690" cy="384945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4EB0B8CA-F983-4FC5-A7D9-D2A858332814}"/>
              </a:ext>
            </a:extLst>
          </p:cNvPr>
          <p:cNvSpPr/>
          <p:nvPr/>
        </p:nvSpPr>
        <p:spPr>
          <a:xfrm>
            <a:off x="2363444" y="2470047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78DE40-B567-4A88-B082-76536DA0BAAA}"/>
              </a:ext>
            </a:extLst>
          </p:cNvPr>
          <p:cNvSpPr txBox="1"/>
          <p:nvPr/>
        </p:nvSpPr>
        <p:spPr>
          <a:xfrm>
            <a:off x="2363444" y="2131493"/>
            <a:ext cx="23139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LET’S USE WS?</a:t>
            </a:r>
          </a:p>
          <a:p>
            <a:pPr marL="45720" indent="0" algn="ctr">
              <a:buNone/>
            </a:pPr>
            <a:endParaRPr lang="en-US" sz="1600" dirty="0">
              <a:solidFill>
                <a:srgbClr val="0070C0"/>
              </a:solidFill>
            </a:endParaRPr>
          </a:p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HTTP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9" name="Стрелка: влево 8">
            <a:extLst>
              <a:ext uri="{FF2B5EF4-FFF2-40B4-BE49-F238E27FC236}">
                <a16:creationId xmlns:a16="http://schemas.microsoft.com/office/drawing/2014/main" id="{06ED2905-7ED3-46FB-B97F-363BE3BC4509}"/>
              </a:ext>
            </a:extLst>
          </p:cNvPr>
          <p:cNvSpPr/>
          <p:nvPr/>
        </p:nvSpPr>
        <p:spPr>
          <a:xfrm>
            <a:off x="2363444" y="3301044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96E38A-1720-4A72-89C6-159992531F61}"/>
              </a:ext>
            </a:extLst>
          </p:cNvPr>
          <p:cNvSpPr txBox="1"/>
          <p:nvPr/>
        </p:nvSpPr>
        <p:spPr>
          <a:xfrm>
            <a:off x="2354791" y="2962457"/>
            <a:ext cx="23139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Good idea!</a:t>
            </a:r>
          </a:p>
          <a:p>
            <a:pPr marL="45720" indent="0" algn="ctr">
              <a:buNone/>
            </a:pPr>
            <a:endParaRPr lang="en-US" sz="1600" dirty="0">
              <a:solidFill>
                <a:schemeClr val="accent1"/>
              </a:solidFill>
            </a:endParaRPr>
          </a:p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HTTP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14" name="Стрелка: влево-вправо 13">
            <a:extLst>
              <a:ext uri="{FF2B5EF4-FFF2-40B4-BE49-F238E27FC236}">
                <a16:creationId xmlns:a16="http://schemas.microsoft.com/office/drawing/2014/main" id="{94FEEF77-84AC-4A54-8821-00130FE5579E}"/>
              </a:ext>
            </a:extLst>
          </p:cNvPr>
          <p:cNvSpPr/>
          <p:nvPr/>
        </p:nvSpPr>
        <p:spPr>
          <a:xfrm>
            <a:off x="2353983" y="5174486"/>
            <a:ext cx="2314800" cy="195943"/>
          </a:xfrm>
          <a:prstGeom prst="left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5F33B1-E2DD-4C06-B58B-32AE01E09244}"/>
              </a:ext>
            </a:extLst>
          </p:cNvPr>
          <p:cNvSpPr txBox="1"/>
          <p:nvPr/>
        </p:nvSpPr>
        <p:spPr>
          <a:xfrm>
            <a:off x="2353983" y="4789951"/>
            <a:ext cx="22970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800" dirty="0">
                <a:solidFill>
                  <a:schemeClr val="accent2"/>
                </a:solidFill>
              </a:rPr>
              <a:t>WS</a:t>
            </a:r>
            <a:endParaRPr lang="ru-RU" sz="1800" dirty="0">
              <a:solidFill>
                <a:schemeClr val="accent2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67F9D93-C506-49A1-8B68-ED6FDC828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923" y="3921033"/>
            <a:ext cx="4705350" cy="2476500"/>
          </a:xfrm>
          <a:prstGeom prst="rect">
            <a:avLst/>
          </a:prstGeom>
        </p:spPr>
      </p:pic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10ED7C20-9E4D-4F47-9307-AE26F9943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0530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C73863-94DD-4551-BE08-4C4EA95E1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WebSocket</a:t>
            </a:r>
            <a:endParaRPr lang="ru-RU" dirty="0"/>
          </a:p>
        </p:txBody>
      </p:sp>
      <p:sp>
        <p:nvSpPr>
          <p:cNvPr id="18" name="Объект 5">
            <a:extLst>
              <a:ext uri="{FF2B5EF4-FFF2-40B4-BE49-F238E27FC236}">
                <a16:creationId xmlns:a16="http://schemas.microsoft.com/office/drawing/2014/main" id="{27D4665B-E29C-4D84-B4CC-82923F62D670}"/>
              </a:ext>
            </a:extLst>
          </p:cNvPr>
          <p:cNvSpPr txBox="1">
            <a:spLocks/>
          </p:cNvSpPr>
          <p:nvPr/>
        </p:nvSpPr>
        <p:spPr>
          <a:xfrm>
            <a:off x="6269172" y="2131492"/>
            <a:ext cx="5111063" cy="4325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ru-RU" b="1" dirty="0"/>
              <a:t>ПЛЮСЫ:</a:t>
            </a:r>
          </a:p>
          <a:p>
            <a:r>
              <a:rPr lang="ru-RU" dirty="0"/>
              <a:t>Отправка текстовых и бинарных данных</a:t>
            </a:r>
          </a:p>
          <a:p>
            <a:r>
              <a:rPr lang="ru-RU" dirty="0"/>
              <a:t>Отправка данных в оба направления</a:t>
            </a:r>
            <a:endParaRPr lang="en-US" dirty="0"/>
          </a:p>
          <a:p>
            <a:r>
              <a:rPr lang="ru-RU" dirty="0"/>
              <a:t>Нет лишней задержки и мусорной информации (</a:t>
            </a:r>
            <a:r>
              <a:rPr lang="en-US" dirty="0"/>
              <a:t> cookies )</a:t>
            </a:r>
          </a:p>
          <a:p>
            <a:pPr marL="45720" indent="0">
              <a:buNone/>
            </a:pPr>
            <a:r>
              <a:rPr lang="ru-RU" b="1" dirty="0"/>
              <a:t>МИНУСЫ:</a:t>
            </a:r>
          </a:p>
          <a:p>
            <a:r>
              <a:rPr lang="ru-RU" dirty="0"/>
              <a:t>Старые браузеры (до 2011 года)</a:t>
            </a:r>
            <a:endParaRPr lang="en-US" dirty="0"/>
          </a:p>
          <a:p>
            <a:r>
              <a:rPr lang="ru-RU" dirty="0"/>
              <a:t>Отсутствие повторного подключения после падения</a:t>
            </a: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90E67230-ED43-449B-B709-3600ABE53D3E}"/>
              </a:ext>
            </a:extLst>
          </p:cNvPr>
          <p:cNvSpPr/>
          <p:nvPr/>
        </p:nvSpPr>
        <p:spPr>
          <a:xfrm>
            <a:off x="4834190" y="2206110"/>
            <a:ext cx="1063690" cy="384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58" name="Прямоугольник 57">
            <a:extLst>
              <a:ext uri="{FF2B5EF4-FFF2-40B4-BE49-F238E27FC236}">
                <a16:creationId xmlns:a16="http://schemas.microsoft.com/office/drawing/2014/main" id="{BB9ADAEE-2268-4E57-885B-26139FB830BB}"/>
              </a:ext>
            </a:extLst>
          </p:cNvPr>
          <p:cNvSpPr/>
          <p:nvPr/>
        </p:nvSpPr>
        <p:spPr>
          <a:xfrm>
            <a:off x="1143000" y="2206110"/>
            <a:ext cx="1063690" cy="384945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60" name="Стрелка: вправо 59">
            <a:extLst>
              <a:ext uri="{FF2B5EF4-FFF2-40B4-BE49-F238E27FC236}">
                <a16:creationId xmlns:a16="http://schemas.microsoft.com/office/drawing/2014/main" id="{016BA318-645F-4AFE-A44C-3D7B24FE406E}"/>
              </a:ext>
            </a:extLst>
          </p:cNvPr>
          <p:cNvSpPr/>
          <p:nvPr/>
        </p:nvSpPr>
        <p:spPr>
          <a:xfrm>
            <a:off x="2363444" y="2470047"/>
            <a:ext cx="2313992" cy="15395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C39E392-2053-41D2-9A46-D51A4F1749FB}"/>
              </a:ext>
            </a:extLst>
          </p:cNvPr>
          <p:cNvSpPr txBox="1"/>
          <p:nvPr/>
        </p:nvSpPr>
        <p:spPr>
          <a:xfrm>
            <a:off x="2363444" y="213149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2"/>
                </a:solidFill>
              </a:rPr>
              <a:t>READY?</a:t>
            </a:r>
            <a:endParaRPr lang="ru-RU" sz="1600" dirty="0">
              <a:solidFill>
                <a:schemeClr val="accent2"/>
              </a:solidFill>
            </a:endParaRPr>
          </a:p>
        </p:txBody>
      </p:sp>
      <p:sp>
        <p:nvSpPr>
          <p:cNvPr id="78" name="Стрелка: влево 77">
            <a:extLst>
              <a:ext uri="{FF2B5EF4-FFF2-40B4-BE49-F238E27FC236}">
                <a16:creationId xmlns:a16="http://schemas.microsoft.com/office/drawing/2014/main" id="{B0049440-20CB-426A-AC91-C709D87E2CCB}"/>
              </a:ext>
            </a:extLst>
          </p:cNvPr>
          <p:cNvSpPr/>
          <p:nvPr/>
        </p:nvSpPr>
        <p:spPr>
          <a:xfrm>
            <a:off x="2363444" y="5563058"/>
            <a:ext cx="2313992" cy="15395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2"/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00FF55C-2C61-4C8C-AA64-2F3006955AB5}"/>
              </a:ext>
            </a:extLst>
          </p:cNvPr>
          <p:cNvSpPr txBox="1"/>
          <p:nvPr/>
        </p:nvSpPr>
        <p:spPr>
          <a:xfrm>
            <a:off x="2363444" y="5176219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2"/>
                </a:solidFill>
              </a:rPr>
              <a:t>YES!</a:t>
            </a:r>
            <a:endParaRPr lang="ru-RU" sz="1600" dirty="0">
              <a:solidFill>
                <a:schemeClr val="accent2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606D341-D33E-43C7-BA92-26CD37C3AFF3}"/>
              </a:ext>
            </a:extLst>
          </p:cNvPr>
          <p:cNvSpPr/>
          <p:nvPr/>
        </p:nvSpPr>
        <p:spPr>
          <a:xfrm>
            <a:off x="4580274" y="4965579"/>
            <a:ext cx="507831" cy="5078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endParaRPr lang="ru-RU" dirty="0"/>
          </a:p>
        </p:txBody>
      </p: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261C6EE4-5250-4A4A-BB54-45B0AD70A37B}"/>
              </a:ext>
            </a:extLst>
          </p:cNvPr>
          <p:cNvCxnSpPr/>
          <p:nvPr/>
        </p:nvCxnSpPr>
        <p:spPr>
          <a:xfrm>
            <a:off x="811763" y="2131492"/>
            <a:ext cx="0" cy="39240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ED4393-C117-4C64-A59B-150757DF975C}"/>
              </a:ext>
            </a:extLst>
          </p:cNvPr>
          <p:cNvSpPr txBox="1"/>
          <p:nvPr/>
        </p:nvSpPr>
        <p:spPr>
          <a:xfrm>
            <a:off x="375036" y="2131493"/>
            <a:ext cx="461665" cy="3924074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algn="ctr"/>
            <a:r>
              <a:rPr lang="en-US" dirty="0"/>
              <a:t>TIME</a:t>
            </a:r>
            <a:endParaRPr lang="ru-RU" dirty="0"/>
          </a:p>
        </p:txBody>
      </p:sp>
      <p:sp>
        <p:nvSpPr>
          <p:cNvPr id="6" name="Стрелка: влево 5">
            <a:extLst>
              <a:ext uri="{FF2B5EF4-FFF2-40B4-BE49-F238E27FC236}">
                <a16:creationId xmlns:a16="http://schemas.microsoft.com/office/drawing/2014/main" id="{4E35CF6C-CFEB-4057-BDD0-7CF888A673B4}"/>
              </a:ext>
            </a:extLst>
          </p:cNvPr>
          <p:cNvSpPr/>
          <p:nvPr/>
        </p:nvSpPr>
        <p:spPr>
          <a:xfrm>
            <a:off x="2333054" y="3082090"/>
            <a:ext cx="2313992" cy="15395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2E322B-DE6D-4CC6-9D7B-843C83849B09}"/>
              </a:ext>
            </a:extLst>
          </p:cNvPr>
          <p:cNvSpPr txBox="1"/>
          <p:nvPr/>
        </p:nvSpPr>
        <p:spPr>
          <a:xfrm>
            <a:off x="2333054" y="2695251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2"/>
                </a:solidFill>
              </a:rPr>
              <a:t>NO!</a:t>
            </a:r>
            <a:endParaRPr lang="ru-RU" sz="1600" dirty="0">
              <a:solidFill>
                <a:schemeClr val="accent2"/>
              </a:solidFill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D2974B21-0CF6-455B-9042-8A585E68E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13</a:t>
            </a:fld>
            <a:endParaRPr lang="ru-RU"/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255D7E54-34F5-4AD8-B240-0E2B2C304101}"/>
              </a:ext>
            </a:extLst>
          </p:cNvPr>
          <p:cNvSpPr txBox="1">
            <a:spLocks/>
          </p:cNvSpPr>
          <p:nvPr/>
        </p:nvSpPr>
        <p:spPr>
          <a:xfrm>
            <a:off x="2701507" y="3884998"/>
            <a:ext cx="1677922" cy="810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CONNECTION </a:t>
            </a:r>
          </a:p>
          <a:p>
            <a:pPr marL="45720" indent="0" algn="ctr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IS OPEN</a:t>
            </a:r>
            <a:endParaRPr lang="ru-RU" sz="1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446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A6D11A-CB0E-47E3-BF50-FAA1DABEA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с </a:t>
            </a:r>
            <a:r>
              <a:rPr lang="en-US" dirty="0"/>
              <a:t>WebSocket</a:t>
            </a:r>
            <a:endParaRPr lang="ru-RU" dirty="0"/>
          </a:p>
        </p:txBody>
      </p:sp>
      <p:pic>
        <p:nvPicPr>
          <p:cNvPr id="10" name="Запись экрана 9">
            <a:hlinkClick r:id="" action="ppaction://media"/>
            <a:extLst>
              <a:ext uri="{FF2B5EF4-FFF2-40B4-BE49-F238E27FC236}">
                <a16:creationId xmlns:a16="http://schemas.microsoft.com/office/drawing/2014/main" id="{FF8637E2-B355-4A9A-B654-F3ECF25589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0362" y="1701898"/>
            <a:ext cx="8931275" cy="4816475"/>
          </a:xfrm>
          <a:prstGeom prst="rect">
            <a:avLst/>
          </a:prstGeom>
        </p:spPr>
      </p:pic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9B302D27-51CE-4CEC-844E-983121295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6551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1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78B6E3-2121-476D-AB46-5FAA37AF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side events (SSE)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1D26E9-859C-44F1-AD40-8DB091ED5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9875519" cy="4038600"/>
          </a:xfrm>
        </p:spPr>
        <p:txBody>
          <a:bodyPr/>
          <a:lstStyle/>
          <a:p>
            <a:pPr marL="45720" indent="0">
              <a:buNone/>
            </a:pPr>
            <a:r>
              <a:rPr lang="ru-RU" dirty="0"/>
              <a:t>Подключение к серверу по </a:t>
            </a:r>
            <a:r>
              <a:rPr lang="en-US" dirty="0"/>
              <a:t>HTTP</a:t>
            </a:r>
            <a:r>
              <a:rPr lang="ru-RU" dirty="0"/>
              <a:t> и получение</a:t>
            </a:r>
            <a:r>
              <a:rPr lang="en-US" dirty="0"/>
              <a:t> </a:t>
            </a:r>
            <a:r>
              <a:rPr lang="ru-RU" dirty="0"/>
              <a:t>потока событий по незакрытому соединению</a:t>
            </a:r>
          </a:p>
          <a:p>
            <a:pPr marL="45720" indent="0">
              <a:buNone/>
            </a:pPr>
            <a:r>
              <a:rPr lang="ru-RU" dirty="0"/>
              <a:t>Поток событий отправляется в одном направлении, от сервера к клиенту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12A3F27-580A-42FE-B286-7CC704AA1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15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500793B-BF24-4E9F-A91A-346EB0827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437" y="3295456"/>
            <a:ext cx="6715125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630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689768-EE49-45CD-92D5-19AE2E65C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side events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2B49B38-BF24-4A2D-AD06-5572590E6EE7}"/>
              </a:ext>
            </a:extLst>
          </p:cNvPr>
          <p:cNvSpPr/>
          <p:nvPr/>
        </p:nvSpPr>
        <p:spPr>
          <a:xfrm>
            <a:off x="4834190" y="2206110"/>
            <a:ext cx="1063690" cy="384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E7DC308-524B-49AA-BFB3-88E0738047A2}"/>
              </a:ext>
            </a:extLst>
          </p:cNvPr>
          <p:cNvSpPr/>
          <p:nvPr/>
        </p:nvSpPr>
        <p:spPr>
          <a:xfrm>
            <a:off x="1143000" y="2206110"/>
            <a:ext cx="1063690" cy="384945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15" name="Стрелка: вправо 14">
            <a:extLst>
              <a:ext uri="{FF2B5EF4-FFF2-40B4-BE49-F238E27FC236}">
                <a16:creationId xmlns:a16="http://schemas.microsoft.com/office/drawing/2014/main" id="{73879012-D2BF-426E-B93B-D4953679D6C0}"/>
              </a:ext>
            </a:extLst>
          </p:cNvPr>
          <p:cNvSpPr/>
          <p:nvPr/>
        </p:nvSpPr>
        <p:spPr>
          <a:xfrm>
            <a:off x="2363444" y="2470047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: влево 17">
            <a:extLst>
              <a:ext uri="{FF2B5EF4-FFF2-40B4-BE49-F238E27FC236}">
                <a16:creationId xmlns:a16="http://schemas.microsoft.com/office/drawing/2014/main" id="{E95C4695-320D-4AA6-BF3C-EE21F8AD46DF}"/>
              </a:ext>
            </a:extLst>
          </p:cNvPr>
          <p:cNvSpPr/>
          <p:nvPr/>
        </p:nvSpPr>
        <p:spPr>
          <a:xfrm>
            <a:off x="2363444" y="2777957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FCCA8A-E1AC-4439-821F-C0D2E47A1764}"/>
              </a:ext>
            </a:extLst>
          </p:cNvPr>
          <p:cNvSpPr txBox="1"/>
          <p:nvPr/>
        </p:nvSpPr>
        <p:spPr>
          <a:xfrm>
            <a:off x="2363444" y="213149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READY?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8F7423-3B30-4C6B-A223-DF45A390251E}"/>
              </a:ext>
            </a:extLst>
          </p:cNvPr>
          <p:cNvSpPr txBox="1"/>
          <p:nvPr/>
        </p:nvSpPr>
        <p:spPr>
          <a:xfrm>
            <a:off x="2363444" y="2931912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NO!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62" name="Стрелка: влево 61">
            <a:extLst>
              <a:ext uri="{FF2B5EF4-FFF2-40B4-BE49-F238E27FC236}">
                <a16:creationId xmlns:a16="http://schemas.microsoft.com/office/drawing/2014/main" id="{BB4B38A0-811B-4D5C-A9C3-599CEA14E2B1}"/>
              </a:ext>
            </a:extLst>
          </p:cNvPr>
          <p:cNvSpPr/>
          <p:nvPr/>
        </p:nvSpPr>
        <p:spPr>
          <a:xfrm>
            <a:off x="2363444" y="5563058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4B5D55F-86FA-4ABA-8A89-9DAD84F171F5}"/>
              </a:ext>
            </a:extLst>
          </p:cNvPr>
          <p:cNvSpPr txBox="1"/>
          <p:nvPr/>
        </p:nvSpPr>
        <p:spPr>
          <a:xfrm>
            <a:off x="2363444" y="571701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YES!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97" name="Объект 5">
            <a:extLst>
              <a:ext uri="{FF2B5EF4-FFF2-40B4-BE49-F238E27FC236}">
                <a16:creationId xmlns:a16="http://schemas.microsoft.com/office/drawing/2014/main" id="{ABC6D987-4605-477B-AAD2-9AD4A202BB56}"/>
              </a:ext>
            </a:extLst>
          </p:cNvPr>
          <p:cNvSpPr txBox="1">
            <a:spLocks/>
          </p:cNvSpPr>
          <p:nvPr/>
        </p:nvSpPr>
        <p:spPr>
          <a:xfrm>
            <a:off x="6269173" y="2131492"/>
            <a:ext cx="4754880" cy="4334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ru-RU" b="1" dirty="0"/>
              <a:t>ПЛЮСЫ:</a:t>
            </a:r>
          </a:p>
          <a:p>
            <a:r>
              <a:rPr lang="ru-RU" dirty="0"/>
              <a:t>Передача по </a:t>
            </a:r>
            <a:r>
              <a:rPr lang="en-US" dirty="0"/>
              <a:t>HTTP </a:t>
            </a:r>
            <a:r>
              <a:rPr lang="ru-RU" dirty="0"/>
              <a:t>протоколу</a:t>
            </a:r>
          </a:p>
          <a:p>
            <a:r>
              <a:rPr lang="ru-RU" dirty="0"/>
              <a:t>Повторное подключение после падения</a:t>
            </a:r>
          </a:p>
          <a:p>
            <a:r>
              <a:rPr lang="ru-RU" dirty="0"/>
              <a:t>Получение данных от сервера в реальном времени</a:t>
            </a:r>
          </a:p>
          <a:p>
            <a:pPr marL="45720" indent="0">
              <a:buNone/>
            </a:pPr>
            <a:r>
              <a:rPr lang="ru-RU" b="1" dirty="0"/>
              <a:t>МИНУСЫ:</a:t>
            </a:r>
          </a:p>
          <a:p>
            <a:r>
              <a:rPr lang="ru-RU" dirty="0"/>
              <a:t>Передается только текст</a:t>
            </a:r>
          </a:p>
          <a:p>
            <a:r>
              <a:rPr lang="ru-RU" dirty="0"/>
              <a:t>Ограниченное число открытых соединений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0C48A2F-7ADA-4B10-BCB9-49F107F73BC2}"/>
              </a:ext>
            </a:extLst>
          </p:cNvPr>
          <p:cNvSpPr/>
          <p:nvPr/>
        </p:nvSpPr>
        <p:spPr>
          <a:xfrm>
            <a:off x="4580274" y="4916594"/>
            <a:ext cx="507831" cy="5078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endParaRPr lang="ru-RU" dirty="0"/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2E9DB468-C41F-47D2-BE97-EF693D94DEDF}"/>
              </a:ext>
            </a:extLst>
          </p:cNvPr>
          <p:cNvCxnSpPr/>
          <p:nvPr/>
        </p:nvCxnSpPr>
        <p:spPr>
          <a:xfrm>
            <a:off x="811763" y="2131492"/>
            <a:ext cx="0" cy="39240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05E226A-5645-4CF1-9416-805041988D57}"/>
              </a:ext>
            </a:extLst>
          </p:cNvPr>
          <p:cNvSpPr txBox="1"/>
          <p:nvPr/>
        </p:nvSpPr>
        <p:spPr>
          <a:xfrm>
            <a:off x="375036" y="2131493"/>
            <a:ext cx="461665" cy="3924074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algn="ctr"/>
            <a:r>
              <a:rPr lang="en-US" dirty="0"/>
              <a:t>TIME</a:t>
            </a: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2707197A-9335-41E6-A1DA-182ACBDD9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16</a:t>
            </a:fld>
            <a:endParaRPr lang="ru-RU"/>
          </a:p>
        </p:txBody>
      </p:sp>
      <p:sp>
        <p:nvSpPr>
          <p:cNvPr id="3" name="Объект 5">
            <a:extLst>
              <a:ext uri="{FF2B5EF4-FFF2-40B4-BE49-F238E27FC236}">
                <a16:creationId xmlns:a16="http://schemas.microsoft.com/office/drawing/2014/main" id="{D65FEC9F-3628-446F-B698-CA0C04F9472E}"/>
              </a:ext>
            </a:extLst>
          </p:cNvPr>
          <p:cNvSpPr txBox="1">
            <a:spLocks/>
          </p:cNvSpPr>
          <p:nvPr/>
        </p:nvSpPr>
        <p:spPr>
          <a:xfrm>
            <a:off x="2681479" y="3853419"/>
            <a:ext cx="1677922" cy="810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CONNECTION </a:t>
            </a:r>
          </a:p>
          <a:p>
            <a:pPr marL="45720" indent="0" algn="ctr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IS OPEN</a:t>
            </a:r>
            <a:endParaRPr lang="ru-RU" sz="1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279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A6D11A-CB0E-47E3-BF50-FAA1DABEA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с </a:t>
            </a:r>
            <a:r>
              <a:rPr lang="en-US" dirty="0"/>
              <a:t>SSE</a:t>
            </a:r>
            <a:endParaRPr lang="ru-RU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9B302D27-51CE-4CEC-844E-983121295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17</a:t>
            </a:fld>
            <a:endParaRPr lang="ru-RU"/>
          </a:p>
        </p:txBody>
      </p:sp>
      <p:pic>
        <p:nvPicPr>
          <p:cNvPr id="5" name="Запись экрана 4">
            <a:hlinkClick r:id="" action="ppaction://media"/>
            <a:extLst>
              <a:ext uri="{FF2B5EF4-FFF2-40B4-BE49-F238E27FC236}">
                <a16:creationId xmlns:a16="http://schemas.microsoft.com/office/drawing/2014/main" id="{E450809F-45D5-4EB8-A55B-41B7B0F292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3937" y="1708118"/>
            <a:ext cx="7604125" cy="42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54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8FE947-D1E8-4A5D-8DBD-2C01D3031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cap="none" dirty="0">
                <a:ln>
                  <a:noFill/>
                </a:ln>
                <a:effectLst/>
              </a:rPr>
              <a:t>РЕАЛИЗАЦИЯ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A5FC689-73E6-4B96-9394-FF43D438F0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SERVER SIDE EVENTS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B24F2C4-8E1A-4DDB-85A8-4ABB7DB03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9830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FD874B-C02C-4276-B545-BA83FD88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3AAD8D-AF0F-4848-B2ED-08627F1FCF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ru-RU" b="1" dirty="0"/>
              <a:t>КЛИЕНТ:</a:t>
            </a:r>
          </a:p>
          <a:p>
            <a:pPr marL="45720" indent="0">
              <a:buNone/>
            </a:pPr>
            <a:r>
              <a:rPr lang="en-US" dirty="0" err="1"/>
              <a:t>EventSource</a:t>
            </a:r>
            <a:endParaRPr lang="ru-RU" dirty="0"/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r>
              <a:rPr lang="ru-RU" b="1" dirty="0"/>
              <a:t>Действия:</a:t>
            </a:r>
          </a:p>
          <a:p>
            <a:r>
              <a:rPr lang="ru-RU" dirty="0"/>
              <a:t>Обработать события</a:t>
            </a:r>
          </a:p>
          <a:p>
            <a:r>
              <a:rPr lang="ru-RU" dirty="0"/>
              <a:t>Оборвать соединение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D4431A5-AF45-4B1C-9F48-E5ADD967B2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" indent="0">
              <a:buNone/>
            </a:pPr>
            <a:r>
              <a:rPr lang="ru-RU" b="1" dirty="0"/>
              <a:t>СЕРВЕР:</a:t>
            </a:r>
          </a:p>
          <a:p>
            <a:pPr marL="45720" indent="0">
              <a:buNone/>
            </a:pPr>
            <a:r>
              <a:rPr lang="en-US" dirty="0"/>
              <a:t>'Content-Type': 'text/event-stream’</a:t>
            </a:r>
          </a:p>
          <a:p>
            <a:pPr marL="45720" indent="0">
              <a:buNone/>
            </a:pPr>
            <a:endParaRPr lang="ru-RU" dirty="0"/>
          </a:p>
          <a:p>
            <a:pPr marL="45720" indent="0">
              <a:buNone/>
            </a:pPr>
            <a:r>
              <a:rPr lang="ru-RU" b="1" dirty="0"/>
              <a:t>Отправить:</a:t>
            </a:r>
            <a:endParaRPr lang="en-US" b="1" dirty="0"/>
          </a:p>
          <a:p>
            <a:r>
              <a:rPr lang="en-US" dirty="0"/>
              <a:t>data</a:t>
            </a:r>
          </a:p>
          <a:p>
            <a:r>
              <a:rPr lang="en-US" dirty="0"/>
              <a:t>id</a:t>
            </a:r>
          </a:p>
          <a:p>
            <a:r>
              <a:rPr lang="en-US" dirty="0"/>
              <a:t>retry</a:t>
            </a:r>
          </a:p>
          <a:p>
            <a:r>
              <a:rPr lang="en-US" dirty="0"/>
              <a:t>event</a:t>
            </a:r>
            <a:endParaRPr lang="ru-RU" dirty="0"/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441BF9B-96C7-4AA6-AFF3-1A5568A21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9113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ADCA5F-4FD9-4C12-AB0A-3ED95C40B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4386A0-7CC8-4859-8BFC-5E0F66327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Виды запросов (</a:t>
            </a:r>
            <a:r>
              <a:rPr lang="en-US" dirty="0"/>
              <a:t> Polling, WS, SSE )</a:t>
            </a:r>
            <a:endParaRPr lang="ru-RU" dirty="0"/>
          </a:p>
          <a:p>
            <a:r>
              <a:rPr lang="ru-RU" dirty="0"/>
              <a:t>Реализация</a:t>
            </a:r>
            <a:r>
              <a:rPr lang="en-US" dirty="0"/>
              <a:t> Server Side Events</a:t>
            </a:r>
            <a:endParaRPr lang="ru-RU" dirty="0"/>
          </a:p>
          <a:p>
            <a:r>
              <a:rPr lang="ru-RU" dirty="0"/>
              <a:t>Приложение для построения графиков с </a:t>
            </a:r>
            <a:r>
              <a:rPr lang="en-US" dirty="0"/>
              <a:t>SSE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84B6CF8-FA39-4E97-BA41-CFB55469F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18160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5637E8-7BEB-4F64-889B-4FDD83B4B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сервера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D6BDF9-C102-4636-A30C-9F26822251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2999" y="2057398"/>
            <a:ext cx="9875521" cy="4191001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b="1" dirty="0"/>
              <a:t>Заголовок в ответе: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'Content-Type'</a:t>
            </a:r>
            <a:r>
              <a:rPr lang="en-US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'text/event-stream'</a:t>
            </a:r>
            <a:endParaRPr lang="en-US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45720" indent="0">
              <a:buNone/>
            </a:pPr>
            <a:endParaRPr lang="ru-RU" b="1" dirty="0"/>
          </a:p>
          <a:p>
            <a:pPr marL="45720" indent="0">
              <a:buNone/>
            </a:pPr>
            <a:r>
              <a:rPr lang="ru-RU" b="1" dirty="0"/>
              <a:t>Содержимое ответа:</a:t>
            </a:r>
          </a:p>
          <a:p>
            <a:r>
              <a:rPr lang="en-US" b="1" dirty="0"/>
              <a:t>id</a:t>
            </a:r>
            <a:r>
              <a:rPr lang="en-US" dirty="0"/>
              <a:t> – </a:t>
            </a:r>
            <a:r>
              <a:rPr lang="ru-RU" dirty="0"/>
              <a:t>обновляет свойство </a:t>
            </a:r>
            <a:r>
              <a:rPr lang="en-US" dirty="0" err="1"/>
              <a:t>lastEventId</a:t>
            </a:r>
            <a:r>
              <a:rPr lang="ru-RU" dirty="0"/>
              <a:t>, по которому можно отдать потерянные данные ( заголовок </a:t>
            </a:r>
            <a:r>
              <a:rPr lang="en-US" dirty="0"/>
              <a:t>Last-Event-ID</a:t>
            </a:r>
            <a:r>
              <a:rPr lang="ru-RU" dirty="0"/>
              <a:t> от клиента автоматически придёт )</a:t>
            </a:r>
          </a:p>
          <a:p>
            <a:r>
              <a:rPr lang="en-US" b="1" dirty="0"/>
              <a:t>retry</a:t>
            </a:r>
            <a:r>
              <a:rPr lang="en-US" dirty="0"/>
              <a:t> – </a:t>
            </a:r>
            <a:r>
              <a:rPr lang="ru-RU" dirty="0"/>
              <a:t>рекомендация по интервалу возобновления подключения (в </a:t>
            </a:r>
            <a:r>
              <a:rPr lang="ru-RU" dirty="0" err="1"/>
              <a:t>мс</a:t>
            </a:r>
            <a:r>
              <a:rPr lang="ru-RU" dirty="0"/>
              <a:t>)</a:t>
            </a:r>
          </a:p>
          <a:p>
            <a:r>
              <a:rPr lang="en-US" b="1" dirty="0"/>
              <a:t>event</a:t>
            </a:r>
            <a:r>
              <a:rPr lang="en-US" dirty="0"/>
              <a:t> – </a:t>
            </a:r>
            <a:r>
              <a:rPr lang="ru-RU" dirty="0"/>
              <a:t>название события, на которое можно подписаться</a:t>
            </a:r>
          </a:p>
          <a:p>
            <a:r>
              <a:rPr lang="en-US" b="1" dirty="0"/>
              <a:t>data</a:t>
            </a:r>
            <a:r>
              <a:rPr lang="en-US" dirty="0"/>
              <a:t> –</a:t>
            </a:r>
            <a:r>
              <a:rPr lang="ru-RU" dirty="0"/>
              <a:t> тело сообщения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EFD90C2-B5BF-4018-8577-86C4EA9D0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3227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5637E8-7BEB-4F64-889B-4FDD83B4B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сервера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D6BDF9-C102-4636-A30C-9F26822251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2999" y="2057398"/>
            <a:ext cx="9875521" cy="4191001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b="1" dirty="0"/>
              <a:t>Переносы:</a:t>
            </a:r>
          </a:p>
          <a:p>
            <a:r>
              <a:rPr lang="en-US" b="1" dirty="0"/>
              <a:t>\n </a:t>
            </a:r>
            <a:r>
              <a:rPr lang="en-US" dirty="0"/>
              <a:t>– </a:t>
            </a:r>
            <a:r>
              <a:rPr lang="ru-RU" dirty="0"/>
              <a:t>отделение содержимого ответа (например, </a:t>
            </a:r>
            <a:r>
              <a:rPr lang="en-US" dirty="0"/>
              <a:t>id </a:t>
            </a:r>
            <a:r>
              <a:rPr lang="ru-RU" dirty="0"/>
              <a:t>от </a:t>
            </a:r>
            <a:r>
              <a:rPr lang="en-US" dirty="0"/>
              <a:t>retry</a:t>
            </a:r>
            <a:r>
              <a:rPr lang="ru-RU" dirty="0"/>
              <a:t>)</a:t>
            </a:r>
          </a:p>
          <a:p>
            <a:r>
              <a:rPr lang="en-US" b="1" dirty="0"/>
              <a:t>\n\n</a:t>
            </a:r>
            <a:r>
              <a:rPr lang="ru-RU" b="1" dirty="0"/>
              <a:t> </a:t>
            </a:r>
            <a:r>
              <a:rPr lang="ru-RU" dirty="0"/>
              <a:t>– после двойного переноса сервер отправит сообщение</a:t>
            </a:r>
            <a:endParaRPr lang="en-US" dirty="0"/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r>
              <a:rPr lang="en-US" sz="20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'id: ’</a:t>
            </a:r>
            <a:r>
              <a:rPr lang="en-US" sz="20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 </a:t>
            </a:r>
            <a:r>
              <a:rPr lang="en-US" sz="20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 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'data: ’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\n\n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EFD90C2-B5BF-4018-8577-86C4EA9D0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21</a:t>
            </a:fld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948EF0D-31AC-4C1E-B22D-F13C63519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175" y="4861339"/>
            <a:ext cx="4819650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061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D2204A-FEB2-4AF5-8603-7B740610F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реализации на сервере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F8757B-7BDC-4811-BC4A-2C9CA964F3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2999" y="2057399"/>
            <a:ext cx="10035073" cy="402336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0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20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writeHead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{</a:t>
            </a:r>
          </a:p>
          <a:p>
            <a:pPr marL="45720" indent="0">
              <a:buNone/>
            </a:pPr>
            <a:r>
              <a:rPr lang="ru-RU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'Content-Type'</a:t>
            </a:r>
            <a:r>
              <a:rPr lang="en-US" sz="20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'text/event-stream'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45720" indent="0">
              <a:buNone/>
            </a:pPr>
            <a:r>
              <a:rPr lang="ru-RU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'Connection'</a:t>
            </a:r>
            <a:r>
              <a:rPr lang="en-US" sz="20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'keep-alive'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45720" indent="0">
              <a:buNone/>
            </a:pPr>
            <a:r>
              <a:rPr lang="ru-RU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'Cache-Control'</a:t>
            </a:r>
            <a:r>
              <a:rPr lang="en-US" sz="20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'no-cache'</a:t>
            </a:r>
            <a:endParaRPr lang="ru-RU" sz="2000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45720" indent="0">
              <a:buNone/>
            </a:pP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pPr marL="45720" indent="0">
              <a:buNone/>
            </a:pPr>
            <a:b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'id: ’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</a:rPr>
              <a:t>id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'data: ’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serverStatus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\n\n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45720" indent="0">
              <a:buNone/>
            </a:pPr>
            <a:r>
              <a:rPr lang="en-US" sz="20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20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1438262-2794-4D54-9046-32FD9B9FE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23428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A74C71-FFC9-4AD0-9977-2A7DFCA10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клиента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FD73D6-4C7C-4986-ACD8-8617EE9BE6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2999" y="2057399"/>
            <a:ext cx="9875519" cy="4023360"/>
          </a:xfrm>
        </p:spPr>
        <p:txBody>
          <a:bodyPr/>
          <a:lstStyle/>
          <a:p>
            <a:pPr marL="45720" indent="0">
              <a:buNone/>
            </a:pPr>
            <a:r>
              <a:rPr lang="en-US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'URL'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r>
              <a:rPr lang="ru-RU" dirty="0"/>
              <a:t>Свойства </a:t>
            </a:r>
            <a:r>
              <a:rPr lang="en-US" dirty="0" err="1"/>
              <a:t>eventSource</a:t>
            </a:r>
            <a:r>
              <a:rPr lang="ru-RU" dirty="0"/>
              <a:t>:</a:t>
            </a:r>
          </a:p>
          <a:p>
            <a:r>
              <a:rPr lang="en-US" b="1" dirty="0" err="1"/>
              <a:t>readyState</a:t>
            </a:r>
            <a:r>
              <a:rPr lang="en-US" dirty="0"/>
              <a:t> – </a:t>
            </a:r>
            <a:r>
              <a:rPr lang="ru-RU" dirty="0"/>
              <a:t>текущее состояние запроса:</a:t>
            </a:r>
            <a:endParaRPr lang="en-US" dirty="0"/>
          </a:p>
          <a:p>
            <a:pPr lvl="1"/>
            <a:r>
              <a:rPr lang="en-US" b="1" dirty="0"/>
              <a:t>0</a:t>
            </a:r>
            <a:r>
              <a:rPr lang="en-US" dirty="0"/>
              <a:t> – </a:t>
            </a:r>
            <a:r>
              <a:rPr lang="ru-RU" dirty="0"/>
              <a:t>подключение</a:t>
            </a:r>
          </a:p>
          <a:p>
            <a:pPr lvl="1"/>
            <a:r>
              <a:rPr lang="ru-RU" b="1" dirty="0"/>
              <a:t>1</a:t>
            </a:r>
            <a:r>
              <a:rPr lang="ru-RU" dirty="0"/>
              <a:t> – открыто</a:t>
            </a:r>
          </a:p>
          <a:p>
            <a:pPr lvl="1"/>
            <a:r>
              <a:rPr lang="ru-RU" b="1" dirty="0"/>
              <a:t>2</a:t>
            </a:r>
            <a:r>
              <a:rPr lang="ru-RU" dirty="0"/>
              <a:t> – закрыто</a:t>
            </a:r>
          </a:p>
          <a:p>
            <a:r>
              <a:rPr lang="en-US" b="1" dirty="0" err="1"/>
              <a:t>lastEventId</a:t>
            </a:r>
            <a:r>
              <a:rPr lang="en-US" dirty="0"/>
              <a:t> – id</a:t>
            </a:r>
            <a:r>
              <a:rPr lang="ru-RU" dirty="0"/>
              <a:t> последнего полученного сообщения</a:t>
            </a:r>
          </a:p>
          <a:p>
            <a:pPr lvl="1"/>
            <a:endParaRPr lang="en-US" b="1" dirty="0">
              <a:solidFill>
                <a:srgbClr val="0070C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B258A17-CF44-4BD4-8B97-F8539AF4D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5850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78B5CB-6FFF-425C-9479-5D9D1EDF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клиента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3F19AF-687F-41B2-B39A-1D53D3AA67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2999" y="2057399"/>
            <a:ext cx="9892747" cy="4023360"/>
          </a:xfrm>
        </p:spPr>
        <p:txBody>
          <a:bodyPr/>
          <a:lstStyle/>
          <a:p>
            <a:pPr marL="45720" indent="0">
              <a:buNone/>
            </a:pPr>
            <a:r>
              <a:rPr lang="ru-RU" dirty="0"/>
              <a:t>Методы </a:t>
            </a:r>
            <a:r>
              <a:rPr lang="en-US" dirty="0" err="1"/>
              <a:t>eventSource</a:t>
            </a:r>
            <a:r>
              <a:rPr lang="en-US" dirty="0"/>
              <a:t>:</a:t>
            </a:r>
          </a:p>
          <a:p>
            <a:r>
              <a:rPr lang="en-US" b="1" dirty="0"/>
              <a:t>close</a:t>
            </a:r>
            <a:r>
              <a:rPr lang="en-US" dirty="0"/>
              <a:t> – </a:t>
            </a:r>
            <a:r>
              <a:rPr lang="ru-RU" dirty="0"/>
              <a:t>закрыть соединение (без автоматического </a:t>
            </a:r>
            <a:r>
              <a:rPr lang="ru-RU" dirty="0" err="1"/>
              <a:t>переподключения</a:t>
            </a:r>
            <a:r>
              <a:rPr lang="ru-RU" dirty="0"/>
              <a:t>)</a:t>
            </a:r>
          </a:p>
          <a:p>
            <a:endParaRPr lang="ru-RU" dirty="0"/>
          </a:p>
          <a:p>
            <a:pPr marL="45720" indent="0">
              <a:buNone/>
            </a:pPr>
            <a:r>
              <a:rPr lang="ru-RU" dirty="0"/>
              <a:t>События </a:t>
            </a:r>
            <a:r>
              <a:rPr lang="en-US" dirty="0" err="1"/>
              <a:t>eventSource</a:t>
            </a:r>
            <a:r>
              <a:rPr lang="en-US" dirty="0"/>
              <a:t>:</a:t>
            </a:r>
          </a:p>
          <a:p>
            <a:r>
              <a:rPr lang="en-US" b="1" dirty="0"/>
              <a:t>message</a:t>
            </a:r>
            <a:r>
              <a:rPr lang="ru-RU" dirty="0"/>
              <a:t> </a:t>
            </a:r>
            <a:r>
              <a:rPr lang="en-US" dirty="0"/>
              <a:t>–</a:t>
            </a:r>
            <a:r>
              <a:rPr lang="ru-RU" dirty="0"/>
              <a:t> пришло сообщение от сервера</a:t>
            </a:r>
            <a:endParaRPr lang="en-US" dirty="0"/>
          </a:p>
          <a:p>
            <a:r>
              <a:rPr lang="en-US" b="1" dirty="0"/>
              <a:t>open</a:t>
            </a:r>
            <a:r>
              <a:rPr lang="en-US" dirty="0"/>
              <a:t> –</a:t>
            </a:r>
            <a:r>
              <a:rPr lang="ru-RU" dirty="0"/>
              <a:t> установили соединение с сервером</a:t>
            </a:r>
            <a:endParaRPr lang="en-US" dirty="0"/>
          </a:p>
          <a:p>
            <a:r>
              <a:rPr lang="en-US" b="1" dirty="0"/>
              <a:t>error</a:t>
            </a:r>
            <a:r>
              <a:rPr lang="ru-RU" dirty="0"/>
              <a:t> –</a:t>
            </a:r>
            <a:r>
              <a:rPr lang="en-US" dirty="0"/>
              <a:t> </a:t>
            </a:r>
            <a:r>
              <a:rPr lang="ru-RU" dirty="0"/>
              <a:t>разные ошибки (прервалось соединение и </a:t>
            </a:r>
            <a:r>
              <a:rPr lang="ru-RU" dirty="0" err="1"/>
              <a:t>др</a:t>
            </a:r>
            <a:r>
              <a:rPr lang="ru-RU" dirty="0"/>
              <a:t>)</a:t>
            </a:r>
          </a:p>
          <a:p>
            <a:r>
              <a:rPr lang="ru-RU" dirty="0"/>
              <a:t>Дополнительные события, которые приходят от сервера</a:t>
            </a:r>
            <a:endParaRPr lang="en-US" dirty="0"/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8DCBB81-03F6-43B7-821F-3E4C68546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36749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4802C9-5166-41D0-BA6B-94786CC8F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реализации клиента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F8CB70-7D74-4891-A2CF-0B65B8F33B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9875520" cy="4023360"/>
          </a:xfrm>
        </p:spPr>
        <p:txBody>
          <a:bodyPr>
            <a:normAutofit fontScale="32500" lnSpcReduction="20000"/>
          </a:bodyPr>
          <a:lstStyle/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sz="52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52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'http://localhost:8080/</a:t>
            </a:r>
            <a:r>
              <a:rPr lang="en-US" sz="5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sse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45720" indent="0">
              <a:spcBef>
                <a:spcPts val="600"/>
              </a:spcBef>
              <a:buNone/>
            </a:pPr>
            <a:endParaRPr lang="en-US" sz="52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onopen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() </a:t>
            </a:r>
            <a:r>
              <a:rPr lang="en-US" sz="52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'Connection is established'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 marL="45720" indent="0">
              <a:spcBef>
                <a:spcPts val="600"/>
              </a:spcBef>
              <a:buNone/>
            </a:pPr>
            <a:b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onerror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(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52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sz="5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warn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5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Occured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error: 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 marL="45720" indent="0">
              <a:spcBef>
                <a:spcPts val="600"/>
              </a:spcBef>
              <a:buNone/>
            </a:pPr>
            <a:b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onmessage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(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52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status.innerHTML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 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e.data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=== 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'false'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? 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'NO'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'YES'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52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e.data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=== 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'true'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ru-RU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sz="4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ru-RU" sz="52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Закрываем соединение с сервером</a:t>
            </a:r>
            <a:endParaRPr lang="en-US" sz="5200" b="1" dirty="0">
              <a:solidFill>
                <a:srgbClr val="00B050"/>
              </a:solidFill>
              <a:effectLst/>
              <a:latin typeface="Consolas" panose="020B0609020204030204" pitchFamily="49" charset="0"/>
            </a:endParaRP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1D8B814-E12C-43E6-AADA-1B8B84411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4370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C09D31-14A1-4B3C-AEAA-1DD99C216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ПРИЛОЖЕНИЕ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A42F5D6-867B-4934-946E-113DFC4672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ПОСТРОЕНИЕ ГРАФИКОВ С</a:t>
            </a:r>
            <a:r>
              <a:rPr lang="en-US" dirty="0"/>
              <a:t> SSE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739066F-0A57-4D35-BEAC-D58464FA8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1639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9844F9-4F4C-4F39-98BF-6A6CD9B2C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Поведение приложения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E4EB9C-4EFC-4DA1-BE42-ED3C302BD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984" y="2057400"/>
            <a:ext cx="5278017" cy="4038600"/>
          </a:xfrm>
        </p:spPr>
        <p:txBody>
          <a:bodyPr/>
          <a:lstStyle/>
          <a:p>
            <a:pPr marL="45720" indent="0">
              <a:buNone/>
            </a:pPr>
            <a:r>
              <a:rPr lang="ru-RU" b="1" dirty="0"/>
              <a:t>КЛИЕНТ</a:t>
            </a:r>
          </a:p>
          <a:p>
            <a:r>
              <a:rPr lang="ru-RU" dirty="0"/>
              <a:t>Получение данных от сервера по </a:t>
            </a:r>
            <a:r>
              <a:rPr lang="en-US" dirty="0"/>
              <a:t>SSE</a:t>
            </a:r>
          </a:p>
          <a:p>
            <a:r>
              <a:rPr lang="ru-RU" dirty="0"/>
              <a:t>Отображение последних </a:t>
            </a:r>
            <a:r>
              <a:rPr lang="en-US" dirty="0"/>
              <a:t>1</a:t>
            </a:r>
            <a:r>
              <a:rPr lang="ru-RU" dirty="0"/>
              <a:t>0 точек на графике (</a:t>
            </a:r>
            <a:r>
              <a:rPr lang="en-US" dirty="0"/>
              <a:t>chart.js)</a:t>
            </a:r>
          </a:p>
          <a:p>
            <a:r>
              <a:rPr lang="ru-RU" dirty="0"/>
              <a:t>После обрыва соединения – отрисовать полученные данные от сервера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46A320-91A2-4B19-BA05-6F91C743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27</a:t>
            </a:fld>
            <a:endParaRPr lang="ru-RU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D8975C07-D344-4CD1-BBCE-B4DD3ECD5FD5}"/>
              </a:ext>
            </a:extLst>
          </p:cNvPr>
          <p:cNvSpPr txBox="1">
            <a:spLocks/>
          </p:cNvSpPr>
          <p:nvPr/>
        </p:nvSpPr>
        <p:spPr>
          <a:xfrm>
            <a:off x="6096000" y="2057400"/>
            <a:ext cx="5278016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Corbel" pitchFamily="34" charset="0"/>
              <a:buNone/>
            </a:pPr>
            <a:r>
              <a:rPr lang="ru-RU" b="1" dirty="0"/>
              <a:t>СЕРВЕР</a:t>
            </a:r>
          </a:p>
          <a:p>
            <a:r>
              <a:rPr lang="ru-RU" dirty="0"/>
              <a:t>Каждые 2 секунды отправка значения для графика</a:t>
            </a:r>
            <a:endParaRPr lang="en-US" dirty="0"/>
          </a:p>
          <a:p>
            <a:r>
              <a:rPr lang="ru-RU" dirty="0"/>
              <a:t>Хранение предыдущих 10 значений для графика</a:t>
            </a:r>
          </a:p>
          <a:p>
            <a:r>
              <a:rPr lang="ru-RU" dirty="0"/>
              <a:t>В случае обрыва соединения клиента – вернуть недостающие точки (или все)</a:t>
            </a:r>
          </a:p>
        </p:txBody>
      </p:sp>
    </p:spTree>
    <p:extLst>
      <p:ext uri="{BB962C8B-B14F-4D97-AF65-F5344CB8AC3E}">
        <p14:creationId xmlns:p14="http://schemas.microsoft.com/office/powerpoint/2010/main" val="22010162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E7AE25-8891-488B-A73A-FE583A072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Схема реализации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84593F9-2F85-41B5-B08F-9B71A0DF3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28</a:t>
            </a:fld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31404C7-56ED-4ADE-BAE5-562B2E27AD7E}"/>
              </a:ext>
            </a:extLst>
          </p:cNvPr>
          <p:cNvSpPr/>
          <p:nvPr/>
        </p:nvSpPr>
        <p:spPr>
          <a:xfrm>
            <a:off x="1143000" y="2031583"/>
            <a:ext cx="853751" cy="40799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CEAE8AD-0B8D-45BB-9AD9-0D61CB3C2FB0}"/>
              </a:ext>
            </a:extLst>
          </p:cNvPr>
          <p:cNvSpPr/>
          <p:nvPr/>
        </p:nvSpPr>
        <p:spPr>
          <a:xfrm>
            <a:off x="10164769" y="1965960"/>
            <a:ext cx="853751" cy="407996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10" name="Стрелка: вправо 9">
            <a:extLst>
              <a:ext uri="{FF2B5EF4-FFF2-40B4-BE49-F238E27FC236}">
                <a16:creationId xmlns:a16="http://schemas.microsoft.com/office/drawing/2014/main" id="{3D8FE912-D1A9-449D-8DEC-A081136A8B80}"/>
              </a:ext>
            </a:extLst>
          </p:cNvPr>
          <p:cNvSpPr/>
          <p:nvPr/>
        </p:nvSpPr>
        <p:spPr>
          <a:xfrm>
            <a:off x="2163147" y="2031583"/>
            <a:ext cx="7736633" cy="1984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9A9BE8-C849-4646-BAD9-6FE634B70274}"/>
              </a:ext>
            </a:extLst>
          </p:cNvPr>
          <p:cNvSpPr txBox="1"/>
          <p:nvPr/>
        </p:nvSpPr>
        <p:spPr>
          <a:xfrm>
            <a:off x="4939004" y="1693029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 err="1">
                <a:solidFill>
                  <a:schemeClr val="accent1"/>
                </a:solidFill>
              </a:rPr>
              <a:t>EventSource</a:t>
            </a:r>
            <a:r>
              <a:rPr lang="en-US" sz="1600" dirty="0">
                <a:solidFill>
                  <a:schemeClr val="accent1"/>
                </a:solidFill>
              </a:rPr>
              <a:t> for /</a:t>
            </a:r>
            <a:r>
              <a:rPr lang="en-US" sz="1600" b="1" dirty="0" err="1">
                <a:solidFill>
                  <a:schemeClr val="accent1"/>
                </a:solidFill>
              </a:rPr>
              <a:t>sse</a:t>
            </a:r>
            <a:endParaRPr lang="ru-RU" sz="1600" b="1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0BD282-6AA0-4748-B0C6-18618AC6D207}"/>
              </a:ext>
            </a:extLst>
          </p:cNvPr>
          <p:cNvSpPr txBox="1"/>
          <p:nvPr/>
        </p:nvSpPr>
        <p:spPr>
          <a:xfrm>
            <a:off x="4923764" y="2230020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header </a:t>
            </a:r>
            <a:r>
              <a:rPr lang="en-US" sz="1600" b="1" dirty="0">
                <a:solidFill>
                  <a:schemeClr val="accent1"/>
                </a:solidFill>
              </a:rPr>
              <a:t>last-event-id</a:t>
            </a:r>
            <a:endParaRPr lang="ru-RU" sz="1600" b="1" dirty="0">
              <a:solidFill>
                <a:schemeClr val="accent1"/>
              </a:solidFill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33A8FB7F-7E15-4F57-A93D-C399F31EEF5A}"/>
              </a:ext>
            </a:extLst>
          </p:cNvPr>
          <p:cNvSpPr/>
          <p:nvPr/>
        </p:nvSpPr>
        <p:spPr>
          <a:xfrm>
            <a:off x="7304787" y="3281730"/>
            <a:ext cx="2024743" cy="6811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last-event-id</a:t>
            </a:r>
            <a:br>
              <a:rPr lang="en-US" dirty="0"/>
            </a:br>
            <a:r>
              <a:rPr lang="ru-RU" dirty="0"/>
              <a:t>НЕ ПОСЛЕДНИЙ?</a:t>
            </a:r>
          </a:p>
        </p:txBody>
      </p:sp>
      <p:sp>
        <p:nvSpPr>
          <p:cNvPr id="16" name="Стрелка: влево 15">
            <a:extLst>
              <a:ext uri="{FF2B5EF4-FFF2-40B4-BE49-F238E27FC236}">
                <a16:creationId xmlns:a16="http://schemas.microsoft.com/office/drawing/2014/main" id="{DF850AB0-5137-4BD1-AA46-FA2D87046F61}"/>
              </a:ext>
            </a:extLst>
          </p:cNvPr>
          <p:cNvSpPr/>
          <p:nvPr/>
        </p:nvSpPr>
        <p:spPr>
          <a:xfrm>
            <a:off x="9395386" y="3536302"/>
            <a:ext cx="703528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: влево 17">
            <a:extLst>
              <a:ext uri="{FF2B5EF4-FFF2-40B4-BE49-F238E27FC236}">
                <a16:creationId xmlns:a16="http://schemas.microsoft.com/office/drawing/2014/main" id="{E383DFF1-6571-4F20-815A-D1FC343F322D}"/>
              </a:ext>
            </a:extLst>
          </p:cNvPr>
          <p:cNvSpPr/>
          <p:nvPr/>
        </p:nvSpPr>
        <p:spPr>
          <a:xfrm>
            <a:off x="6394039" y="3557766"/>
            <a:ext cx="703528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1DD85C-30BF-4D55-B2D3-7284A79B81AB}"/>
              </a:ext>
            </a:extLst>
          </p:cNvPr>
          <p:cNvSpPr txBox="1"/>
          <p:nvPr/>
        </p:nvSpPr>
        <p:spPr>
          <a:xfrm>
            <a:off x="6298272" y="3247210"/>
            <a:ext cx="9366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ru-RU" sz="1600" b="1" dirty="0">
                <a:solidFill>
                  <a:srgbClr val="0070C0"/>
                </a:solidFill>
              </a:rPr>
              <a:t>ДА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A76BFA1-F874-4A0D-BCE1-9440CD1B34CA}"/>
              </a:ext>
            </a:extLst>
          </p:cNvPr>
          <p:cNvSpPr/>
          <p:nvPr/>
        </p:nvSpPr>
        <p:spPr>
          <a:xfrm>
            <a:off x="3872829" y="3281730"/>
            <a:ext cx="2313992" cy="6811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event: </a:t>
            </a:r>
            <a:r>
              <a:rPr lang="en-US" b="1" dirty="0"/>
              <a:t>retry</a:t>
            </a:r>
          </a:p>
          <a:p>
            <a:pPr algn="ctr"/>
            <a:r>
              <a:rPr lang="ru-RU" dirty="0"/>
              <a:t>недостающие точки</a:t>
            </a:r>
          </a:p>
        </p:txBody>
      </p:sp>
      <p:sp>
        <p:nvSpPr>
          <p:cNvPr id="23" name="Стрелка: влево 22">
            <a:extLst>
              <a:ext uri="{FF2B5EF4-FFF2-40B4-BE49-F238E27FC236}">
                <a16:creationId xmlns:a16="http://schemas.microsoft.com/office/drawing/2014/main" id="{22D26ADC-BE74-4B5E-8522-CF5105C5CDA1}"/>
              </a:ext>
            </a:extLst>
          </p:cNvPr>
          <p:cNvSpPr/>
          <p:nvPr/>
        </p:nvSpPr>
        <p:spPr>
          <a:xfrm>
            <a:off x="2163147" y="3523077"/>
            <a:ext cx="1557077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49939522-E36B-4EF5-AA35-B934CE57B4F2}"/>
              </a:ext>
            </a:extLst>
          </p:cNvPr>
          <p:cNvSpPr/>
          <p:nvPr/>
        </p:nvSpPr>
        <p:spPr>
          <a:xfrm>
            <a:off x="3872829" y="4824404"/>
            <a:ext cx="2313992" cy="6811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event: </a:t>
            </a:r>
            <a:r>
              <a:rPr lang="en-US" b="1" dirty="0"/>
              <a:t>regular</a:t>
            </a:r>
          </a:p>
          <a:p>
            <a:pPr algn="ctr"/>
            <a:r>
              <a:rPr lang="ru-RU" dirty="0"/>
              <a:t>последняя точка</a:t>
            </a: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9FD7718F-D204-4816-AD73-E61DCA02B1B5}"/>
              </a:ext>
            </a:extLst>
          </p:cNvPr>
          <p:cNvSpPr/>
          <p:nvPr/>
        </p:nvSpPr>
        <p:spPr>
          <a:xfrm>
            <a:off x="7304786" y="4824403"/>
            <a:ext cx="2024743" cy="6811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/>
              <a:t>ПОЯВИЛАСЬ НОВАЯ ТОЧКА?</a:t>
            </a:r>
            <a:endParaRPr lang="ru-RU" dirty="0"/>
          </a:p>
        </p:txBody>
      </p:sp>
      <p:sp>
        <p:nvSpPr>
          <p:cNvPr id="29" name="Стрелка: влево 28">
            <a:extLst>
              <a:ext uri="{FF2B5EF4-FFF2-40B4-BE49-F238E27FC236}">
                <a16:creationId xmlns:a16="http://schemas.microsoft.com/office/drawing/2014/main" id="{4D672390-43EE-4C0D-BAA7-DB44F52D302D}"/>
              </a:ext>
            </a:extLst>
          </p:cNvPr>
          <p:cNvSpPr/>
          <p:nvPr/>
        </p:nvSpPr>
        <p:spPr>
          <a:xfrm>
            <a:off x="9395386" y="5065750"/>
            <a:ext cx="703528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Стрелка: влево 32">
            <a:extLst>
              <a:ext uri="{FF2B5EF4-FFF2-40B4-BE49-F238E27FC236}">
                <a16:creationId xmlns:a16="http://schemas.microsoft.com/office/drawing/2014/main" id="{4B36A737-2E6B-4ADF-9C56-373AFBF4F46C}"/>
              </a:ext>
            </a:extLst>
          </p:cNvPr>
          <p:cNvSpPr/>
          <p:nvPr/>
        </p:nvSpPr>
        <p:spPr>
          <a:xfrm>
            <a:off x="6388860" y="5109756"/>
            <a:ext cx="703528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C95914-3872-4B63-BB5B-D18535453440}"/>
              </a:ext>
            </a:extLst>
          </p:cNvPr>
          <p:cNvSpPr txBox="1"/>
          <p:nvPr/>
        </p:nvSpPr>
        <p:spPr>
          <a:xfrm>
            <a:off x="6293093" y="4799200"/>
            <a:ext cx="9366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ru-RU" sz="1600" b="1" dirty="0">
                <a:solidFill>
                  <a:srgbClr val="0070C0"/>
                </a:solidFill>
              </a:rPr>
              <a:t>ДА</a:t>
            </a:r>
          </a:p>
        </p:txBody>
      </p:sp>
      <p:sp>
        <p:nvSpPr>
          <p:cNvPr id="37" name="Стрелка: влево 36">
            <a:extLst>
              <a:ext uri="{FF2B5EF4-FFF2-40B4-BE49-F238E27FC236}">
                <a16:creationId xmlns:a16="http://schemas.microsoft.com/office/drawing/2014/main" id="{ADA1AD95-DE82-44FC-97F7-1C2070F232E7}"/>
              </a:ext>
            </a:extLst>
          </p:cNvPr>
          <p:cNvSpPr/>
          <p:nvPr/>
        </p:nvSpPr>
        <p:spPr>
          <a:xfrm>
            <a:off x="2167271" y="5065749"/>
            <a:ext cx="1557077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28250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116E75-8B8B-4CA6-9FAC-1C6F79845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работы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1101EAA-8ABA-4DB5-A524-151361B91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29</a:t>
            </a:fld>
            <a:endParaRPr lang="ru-RU"/>
          </a:p>
        </p:txBody>
      </p:sp>
      <p:pic>
        <p:nvPicPr>
          <p:cNvPr id="11" name="Запись экрана 10">
            <a:hlinkClick r:id="" action="ppaction://media"/>
            <a:extLst>
              <a:ext uri="{FF2B5EF4-FFF2-40B4-BE49-F238E27FC236}">
                <a16:creationId xmlns:a16="http://schemas.microsoft.com/office/drawing/2014/main" id="{EFCA83B8-BFE2-457C-888D-4CC1E533E57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8288" y="2057400"/>
            <a:ext cx="9080500" cy="4038600"/>
          </a:xfrm>
        </p:spPr>
      </p:pic>
    </p:spTree>
    <p:extLst>
      <p:ext uri="{BB962C8B-B14F-4D97-AF65-F5344CB8AC3E}">
        <p14:creationId xmlns:p14="http://schemas.microsoft.com/office/powerpoint/2010/main" val="3967866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3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5CBDA3-ABC7-485C-B4B3-78E1EFBD0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Виды запросов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85D9E7-D98D-4D07-998F-EEE5666F04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( </a:t>
            </a:r>
            <a:r>
              <a:rPr lang="en-US" dirty="0"/>
              <a:t>Polling</a:t>
            </a:r>
            <a:r>
              <a:rPr lang="ru-RU" dirty="0"/>
              <a:t>, </a:t>
            </a:r>
            <a:r>
              <a:rPr lang="en-US" dirty="0"/>
              <a:t>WS, SSE )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76D539-2D08-4BC7-91CF-33EA98FE1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52007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1B75A2-B6B8-4501-AE83-6D0F543C0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4F38B9-40D4-438E-85F3-6EFBFF477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Инструментов для получения информации много – нужно выбрать подходящий под текущую ситуацию</a:t>
            </a:r>
            <a:endParaRPr lang="en-US" dirty="0"/>
          </a:p>
          <a:p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4533ED4-50A6-40BF-9AE8-0320FDE7F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22934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1B75A2-B6B8-4501-AE83-6D0F543C0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Репозиторий с примерами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4F38B9-40D4-438E-85F3-6EFBFF477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dirty="0"/>
              <a:t>https://github.com/artem-gorokhovskii/sse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4533ED4-50A6-40BF-9AE8-0320FDE7F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27751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1EF54F-0E5D-4414-BF75-4368CA492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D9AAED-C518-4B15-84A8-AC74B7BF81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ЗА ВНИМАНИЕ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D6EE762-1CC2-43A7-9944-B2CF9C7F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3260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1EF54F-0E5D-4414-BF75-4368CA492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D6EE762-1CC2-43A7-9944-B2CF9C7F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4203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78B6E3-2121-476D-AB46-5FAA37AF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Polling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1D26E9-859C-44F1-AD40-8DB091ED5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9875519" cy="4038600"/>
          </a:xfrm>
        </p:spPr>
        <p:txBody>
          <a:bodyPr/>
          <a:lstStyle/>
          <a:p>
            <a:pPr marL="45720" indent="0">
              <a:buNone/>
            </a:pPr>
            <a:r>
              <a:rPr lang="en-US" dirty="0"/>
              <a:t>Poll – </a:t>
            </a:r>
            <a:r>
              <a:rPr lang="ru-RU" dirty="0"/>
              <a:t>запрос, простая операция – отправить </a:t>
            </a:r>
            <a:r>
              <a:rPr lang="en-US" dirty="0"/>
              <a:t>HTTP </a:t>
            </a:r>
            <a:r>
              <a:rPr lang="ru-RU" dirty="0"/>
              <a:t>запрос к серверу и получить от него ответ</a:t>
            </a:r>
          </a:p>
          <a:p>
            <a:pPr marL="45720" indent="0">
              <a:buNone/>
            </a:pPr>
            <a:endParaRPr lang="ru-RU" dirty="0"/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CBDF2D-FBEE-4764-8EC9-90ABB81C6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4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96D2B0A-BA9B-4B81-9CDA-FCDA11F44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387" y="2933700"/>
            <a:ext cx="6753225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290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689768-EE49-45CD-92D5-19AE2E65C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Short-polling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2B49B38-BF24-4A2D-AD06-5572590E6EE7}"/>
              </a:ext>
            </a:extLst>
          </p:cNvPr>
          <p:cNvSpPr/>
          <p:nvPr/>
        </p:nvSpPr>
        <p:spPr>
          <a:xfrm>
            <a:off x="4834190" y="2206110"/>
            <a:ext cx="1063690" cy="384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E7DC308-524B-49AA-BFB3-88E0738047A2}"/>
              </a:ext>
            </a:extLst>
          </p:cNvPr>
          <p:cNvSpPr/>
          <p:nvPr/>
        </p:nvSpPr>
        <p:spPr>
          <a:xfrm>
            <a:off x="1143000" y="2206110"/>
            <a:ext cx="1063690" cy="384945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15" name="Стрелка: вправо 14">
            <a:extLst>
              <a:ext uri="{FF2B5EF4-FFF2-40B4-BE49-F238E27FC236}">
                <a16:creationId xmlns:a16="http://schemas.microsoft.com/office/drawing/2014/main" id="{73879012-D2BF-426E-B93B-D4953679D6C0}"/>
              </a:ext>
            </a:extLst>
          </p:cNvPr>
          <p:cNvSpPr/>
          <p:nvPr/>
        </p:nvSpPr>
        <p:spPr>
          <a:xfrm>
            <a:off x="2363444" y="2470047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: влево 17">
            <a:extLst>
              <a:ext uri="{FF2B5EF4-FFF2-40B4-BE49-F238E27FC236}">
                <a16:creationId xmlns:a16="http://schemas.microsoft.com/office/drawing/2014/main" id="{E95C4695-320D-4AA6-BF3C-EE21F8AD46DF}"/>
              </a:ext>
            </a:extLst>
          </p:cNvPr>
          <p:cNvSpPr/>
          <p:nvPr/>
        </p:nvSpPr>
        <p:spPr>
          <a:xfrm>
            <a:off x="2363444" y="2777957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FCCA8A-E1AC-4439-821F-C0D2E47A1764}"/>
              </a:ext>
            </a:extLst>
          </p:cNvPr>
          <p:cNvSpPr txBox="1"/>
          <p:nvPr/>
        </p:nvSpPr>
        <p:spPr>
          <a:xfrm>
            <a:off x="2363444" y="213149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READY?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8F7423-3B30-4C6B-A223-DF45A390251E}"/>
              </a:ext>
            </a:extLst>
          </p:cNvPr>
          <p:cNvSpPr txBox="1"/>
          <p:nvPr/>
        </p:nvSpPr>
        <p:spPr>
          <a:xfrm>
            <a:off x="2363444" y="2931912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NO!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52" name="Стрелка: вправо 51">
            <a:extLst>
              <a:ext uri="{FF2B5EF4-FFF2-40B4-BE49-F238E27FC236}">
                <a16:creationId xmlns:a16="http://schemas.microsoft.com/office/drawing/2014/main" id="{FE244B92-CAFE-491A-8A16-BF87E37247F1}"/>
              </a:ext>
            </a:extLst>
          </p:cNvPr>
          <p:cNvSpPr/>
          <p:nvPr/>
        </p:nvSpPr>
        <p:spPr>
          <a:xfrm>
            <a:off x="2363444" y="3946898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Стрелка: влево 53">
            <a:extLst>
              <a:ext uri="{FF2B5EF4-FFF2-40B4-BE49-F238E27FC236}">
                <a16:creationId xmlns:a16="http://schemas.microsoft.com/office/drawing/2014/main" id="{27850098-3CE2-4A68-ACA3-30977455A2D9}"/>
              </a:ext>
            </a:extLst>
          </p:cNvPr>
          <p:cNvSpPr/>
          <p:nvPr/>
        </p:nvSpPr>
        <p:spPr>
          <a:xfrm>
            <a:off x="2363444" y="4254808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8EB33DE-8D1C-41F8-A692-F38097507166}"/>
              </a:ext>
            </a:extLst>
          </p:cNvPr>
          <p:cNvSpPr txBox="1"/>
          <p:nvPr/>
        </p:nvSpPr>
        <p:spPr>
          <a:xfrm>
            <a:off x="2363444" y="3608344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READY?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A9E288A-5F68-4D47-8325-CD15DD962DFD}"/>
              </a:ext>
            </a:extLst>
          </p:cNvPr>
          <p:cNvSpPr txBox="1"/>
          <p:nvPr/>
        </p:nvSpPr>
        <p:spPr>
          <a:xfrm>
            <a:off x="2363444" y="440876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NO!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60" name="Стрелка: вправо 59">
            <a:extLst>
              <a:ext uri="{FF2B5EF4-FFF2-40B4-BE49-F238E27FC236}">
                <a16:creationId xmlns:a16="http://schemas.microsoft.com/office/drawing/2014/main" id="{4C8A495E-37EB-429B-8A34-A25B1E7905FF}"/>
              </a:ext>
            </a:extLst>
          </p:cNvPr>
          <p:cNvSpPr/>
          <p:nvPr/>
        </p:nvSpPr>
        <p:spPr>
          <a:xfrm>
            <a:off x="2363444" y="5255148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2" name="Стрелка: влево 61">
            <a:extLst>
              <a:ext uri="{FF2B5EF4-FFF2-40B4-BE49-F238E27FC236}">
                <a16:creationId xmlns:a16="http://schemas.microsoft.com/office/drawing/2014/main" id="{BB4B38A0-811B-4D5C-A9C3-599CEA14E2B1}"/>
              </a:ext>
            </a:extLst>
          </p:cNvPr>
          <p:cNvSpPr/>
          <p:nvPr/>
        </p:nvSpPr>
        <p:spPr>
          <a:xfrm>
            <a:off x="2363444" y="5563058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66C6838-1D35-4164-91F9-EB8A39D26223}"/>
              </a:ext>
            </a:extLst>
          </p:cNvPr>
          <p:cNvSpPr txBox="1"/>
          <p:nvPr/>
        </p:nvSpPr>
        <p:spPr>
          <a:xfrm>
            <a:off x="2363444" y="4916594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READY?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4B5D55F-86FA-4ABA-8A89-9DAD84F171F5}"/>
              </a:ext>
            </a:extLst>
          </p:cNvPr>
          <p:cNvSpPr txBox="1"/>
          <p:nvPr/>
        </p:nvSpPr>
        <p:spPr>
          <a:xfrm>
            <a:off x="2363444" y="571701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YES!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97" name="Объект 5">
            <a:extLst>
              <a:ext uri="{FF2B5EF4-FFF2-40B4-BE49-F238E27FC236}">
                <a16:creationId xmlns:a16="http://schemas.microsoft.com/office/drawing/2014/main" id="{ABC6D987-4605-477B-AAD2-9AD4A202BB56}"/>
              </a:ext>
            </a:extLst>
          </p:cNvPr>
          <p:cNvSpPr txBox="1">
            <a:spLocks/>
          </p:cNvSpPr>
          <p:nvPr/>
        </p:nvSpPr>
        <p:spPr>
          <a:xfrm>
            <a:off x="6269173" y="2131492"/>
            <a:ext cx="4754880" cy="411690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ru-RU" b="1" dirty="0"/>
              <a:t>ПЛЮСЫ:</a:t>
            </a:r>
          </a:p>
          <a:p>
            <a:r>
              <a:rPr lang="ru-RU" dirty="0"/>
              <a:t>Простота реализации</a:t>
            </a:r>
          </a:p>
          <a:p>
            <a:pPr marL="45720" indent="0">
              <a:buNone/>
            </a:pPr>
            <a:endParaRPr lang="ru-RU" dirty="0"/>
          </a:p>
          <a:p>
            <a:pPr marL="45720" indent="0">
              <a:buNone/>
            </a:pPr>
            <a:r>
              <a:rPr lang="ru-RU" b="1" dirty="0"/>
              <a:t>МИНУСЫ:</a:t>
            </a:r>
          </a:p>
          <a:p>
            <a:r>
              <a:rPr lang="ru-RU" dirty="0"/>
              <a:t>Постоянный опрос</a:t>
            </a:r>
            <a:r>
              <a:rPr lang="en-US" dirty="0"/>
              <a:t> </a:t>
            </a:r>
            <a:r>
              <a:rPr lang="ru-RU" dirty="0"/>
              <a:t>сервера</a:t>
            </a:r>
          </a:p>
          <a:p>
            <a:r>
              <a:rPr lang="ru-RU" dirty="0" err="1"/>
              <a:t>Оверхед</a:t>
            </a:r>
            <a:r>
              <a:rPr lang="ru-RU" dirty="0"/>
              <a:t> в виде </a:t>
            </a:r>
            <a:r>
              <a:rPr lang="en-US" dirty="0"/>
              <a:t>cookies</a:t>
            </a:r>
          </a:p>
          <a:p>
            <a:r>
              <a:rPr lang="ru-RU" dirty="0"/>
              <a:t>Задержка между событием и ответом от сервера</a:t>
            </a:r>
          </a:p>
          <a:p>
            <a:r>
              <a:rPr lang="ru-RU" dirty="0"/>
              <a:t>Хранение событий (пока клиент не заберет или не устареют)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0C48A2F-7ADA-4B10-BCB9-49F107F73BC2}"/>
              </a:ext>
            </a:extLst>
          </p:cNvPr>
          <p:cNvSpPr/>
          <p:nvPr/>
        </p:nvSpPr>
        <p:spPr>
          <a:xfrm>
            <a:off x="4580274" y="4593362"/>
            <a:ext cx="507831" cy="5078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endParaRPr lang="ru-RU" dirty="0"/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2E9DB468-C41F-47D2-BE97-EF693D94DEDF}"/>
              </a:ext>
            </a:extLst>
          </p:cNvPr>
          <p:cNvCxnSpPr/>
          <p:nvPr/>
        </p:nvCxnSpPr>
        <p:spPr>
          <a:xfrm>
            <a:off x="811763" y="2131492"/>
            <a:ext cx="0" cy="39240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05E226A-5645-4CF1-9416-805041988D57}"/>
              </a:ext>
            </a:extLst>
          </p:cNvPr>
          <p:cNvSpPr txBox="1"/>
          <p:nvPr/>
        </p:nvSpPr>
        <p:spPr>
          <a:xfrm>
            <a:off x="375036" y="2131493"/>
            <a:ext cx="461665" cy="3924074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algn="ctr"/>
            <a:r>
              <a:rPr lang="en-US" dirty="0"/>
              <a:t>TIME</a:t>
            </a: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2707197A-9335-41E6-A1DA-182ACBDD9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2716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923C4D-79FA-4749-91EA-D6160EADC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</a:t>
            </a:r>
            <a:r>
              <a:rPr lang="en-US" dirty="0"/>
              <a:t>short-polling</a:t>
            </a:r>
            <a:endParaRPr lang="ru-RU" dirty="0"/>
          </a:p>
        </p:txBody>
      </p:sp>
      <p:pic>
        <p:nvPicPr>
          <p:cNvPr id="25" name="Запись экрана 24">
            <a:hlinkClick r:id="" action="ppaction://media"/>
            <a:extLst>
              <a:ext uri="{FF2B5EF4-FFF2-40B4-BE49-F238E27FC236}">
                <a16:creationId xmlns:a16="http://schemas.microsoft.com/office/drawing/2014/main" id="{E75D8A35-B151-43F9-A1A5-CBEB7E3C060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6575" y="2057400"/>
            <a:ext cx="8545513" cy="4038600"/>
          </a:xfrm>
        </p:spPr>
      </p:pic>
      <p:sp>
        <p:nvSpPr>
          <p:cNvPr id="26" name="Номер слайда 25">
            <a:extLst>
              <a:ext uri="{FF2B5EF4-FFF2-40B4-BE49-F238E27FC236}">
                <a16:creationId xmlns:a16="http://schemas.microsoft.com/office/drawing/2014/main" id="{9292961B-7455-433D-B1B1-EF0EEA9DF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410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3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A6C8FC-AE48-4130-BF42-EBCD6157E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запроса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496512-361C-4B7B-89EC-17BB69E6C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057400"/>
            <a:ext cx="4919871" cy="4038600"/>
          </a:xfrm>
        </p:spPr>
        <p:txBody>
          <a:bodyPr/>
          <a:lstStyle/>
          <a:p>
            <a:pPr marL="45720" indent="0">
              <a:buNone/>
            </a:pPr>
            <a:r>
              <a:rPr lang="en-US" b="1" dirty="0"/>
              <a:t>TTFB</a:t>
            </a:r>
            <a:r>
              <a:rPr lang="en-US" dirty="0"/>
              <a:t> – </a:t>
            </a:r>
            <a:r>
              <a:rPr lang="ru-RU" dirty="0"/>
              <a:t>время </a:t>
            </a:r>
            <a:r>
              <a:rPr lang="ru-RU"/>
              <a:t>от начала </a:t>
            </a:r>
            <a:r>
              <a:rPr lang="ru-RU" dirty="0"/>
              <a:t>запроса до получения 1го байта от сервера</a:t>
            </a:r>
          </a:p>
          <a:p>
            <a:pPr marL="45720" indent="0">
              <a:buNone/>
            </a:pPr>
            <a:r>
              <a:rPr lang="ru-RU" dirty="0"/>
              <a:t>112</a:t>
            </a:r>
            <a:r>
              <a:rPr lang="en-US" dirty="0"/>
              <a:t> </a:t>
            </a:r>
            <a:r>
              <a:rPr lang="ru-RU" dirty="0" err="1"/>
              <a:t>мс</a:t>
            </a:r>
            <a:r>
              <a:rPr lang="ru-RU" dirty="0"/>
              <a:t> – задержка в отправке данных + подготовка данных сервером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094293-2DEC-46ED-B11C-E997ECF48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162175"/>
            <a:ext cx="4743450" cy="382905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DE8ADCF-7902-4BEA-8D27-8D4EEC17B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8285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C73863-94DD-4551-BE08-4C4EA95E1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Long-polling</a:t>
            </a:r>
            <a:endParaRPr lang="ru-RU" dirty="0"/>
          </a:p>
        </p:txBody>
      </p:sp>
      <p:sp>
        <p:nvSpPr>
          <p:cNvPr id="18" name="Объект 5">
            <a:extLst>
              <a:ext uri="{FF2B5EF4-FFF2-40B4-BE49-F238E27FC236}">
                <a16:creationId xmlns:a16="http://schemas.microsoft.com/office/drawing/2014/main" id="{27D4665B-E29C-4D84-B4CC-82923F62D670}"/>
              </a:ext>
            </a:extLst>
          </p:cNvPr>
          <p:cNvSpPr txBox="1">
            <a:spLocks/>
          </p:cNvSpPr>
          <p:nvPr/>
        </p:nvSpPr>
        <p:spPr>
          <a:xfrm>
            <a:off x="6269173" y="2131493"/>
            <a:ext cx="4899570" cy="3383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ru-RU" b="1" dirty="0"/>
              <a:t>ПЛЮСЫ:</a:t>
            </a:r>
          </a:p>
          <a:p>
            <a:r>
              <a:rPr lang="ru-RU" dirty="0"/>
              <a:t>Меньше число запросов</a:t>
            </a:r>
          </a:p>
          <a:p>
            <a:r>
              <a:rPr lang="ru-RU" dirty="0"/>
              <a:t>Высокая точность ответа от сервера</a:t>
            </a:r>
          </a:p>
          <a:p>
            <a:pPr marL="45720" indent="0">
              <a:buNone/>
            </a:pPr>
            <a:r>
              <a:rPr lang="ru-RU" b="1" dirty="0"/>
              <a:t>МИНУСЫ:</a:t>
            </a:r>
          </a:p>
          <a:p>
            <a:r>
              <a:rPr lang="ru-RU" dirty="0"/>
              <a:t>Сложнее реализация</a:t>
            </a:r>
          </a:p>
          <a:p>
            <a:r>
              <a:rPr lang="ru-RU" dirty="0"/>
              <a:t>Сервер хранит данные запроса до своего ответа</a:t>
            </a:r>
          </a:p>
        </p:txBody>
      </p:sp>
      <p:sp>
        <p:nvSpPr>
          <p:cNvPr id="26" name="Объект 5">
            <a:extLst>
              <a:ext uri="{FF2B5EF4-FFF2-40B4-BE49-F238E27FC236}">
                <a16:creationId xmlns:a16="http://schemas.microsoft.com/office/drawing/2014/main" id="{20A45750-728A-4673-87F6-5B0A429BF9C7}"/>
              </a:ext>
            </a:extLst>
          </p:cNvPr>
          <p:cNvSpPr txBox="1">
            <a:spLocks/>
          </p:cNvSpPr>
          <p:nvPr/>
        </p:nvSpPr>
        <p:spPr>
          <a:xfrm>
            <a:off x="3304802" y="2713650"/>
            <a:ext cx="431276" cy="2849408"/>
          </a:xfrm>
          <a:prstGeom prst="rect">
            <a:avLst/>
          </a:prstGeom>
        </p:spPr>
        <p:txBody>
          <a:bodyPr vert="vert270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CONNECTION IS OPEN</a:t>
            </a:r>
            <a:endParaRPr lang="ru-RU" sz="1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90E67230-ED43-449B-B709-3600ABE53D3E}"/>
              </a:ext>
            </a:extLst>
          </p:cNvPr>
          <p:cNvSpPr/>
          <p:nvPr/>
        </p:nvSpPr>
        <p:spPr>
          <a:xfrm>
            <a:off x="4834190" y="2206110"/>
            <a:ext cx="1063690" cy="384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58" name="Прямоугольник 57">
            <a:extLst>
              <a:ext uri="{FF2B5EF4-FFF2-40B4-BE49-F238E27FC236}">
                <a16:creationId xmlns:a16="http://schemas.microsoft.com/office/drawing/2014/main" id="{BB9ADAEE-2268-4E57-885B-26139FB830BB}"/>
              </a:ext>
            </a:extLst>
          </p:cNvPr>
          <p:cNvSpPr/>
          <p:nvPr/>
        </p:nvSpPr>
        <p:spPr>
          <a:xfrm>
            <a:off x="1143000" y="2206110"/>
            <a:ext cx="1063690" cy="384945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60" name="Стрелка: вправо 59">
            <a:extLst>
              <a:ext uri="{FF2B5EF4-FFF2-40B4-BE49-F238E27FC236}">
                <a16:creationId xmlns:a16="http://schemas.microsoft.com/office/drawing/2014/main" id="{016BA318-645F-4AFE-A44C-3D7B24FE406E}"/>
              </a:ext>
            </a:extLst>
          </p:cNvPr>
          <p:cNvSpPr/>
          <p:nvPr/>
        </p:nvSpPr>
        <p:spPr>
          <a:xfrm>
            <a:off x="2363444" y="2470047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C39E392-2053-41D2-9A46-D51A4F1749FB}"/>
              </a:ext>
            </a:extLst>
          </p:cNvPr>
          <p:cNvSpPr txBox="1"/>
          <p:nvPr/>
        </p:nvSpPr>
        <p:spPr>
          <a:xfrm>
            <a:off x="2363444" y="213149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READY?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78" name="Стрелка: влево 77">
            <a:extLst>
              <a:ext uri="{FF2B5EF4-FFF2-40B4-BE49-F238E27FC236}">
                <a16:creationId xmlns:a16="http://schemas.microsoft.com/office/drawing/2014/main" id="{B0049440-20CB-426A-AC91-C709D87E2CCB}"/>
              </a:ext>
            </a:extLst>
          </p:cNvPr>
          <p:cNvSpPr/>
          <p:nvPr/>
        </p:nvSpPr>
        <p:spPr>
          <a:xfrm>
            <a:off x="2363444" y="5563058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00FF55C-2C61-4C8C-AA64-2F3006955AB5}"/>
              </a:ext>
            </a:extLst>
          </p:cNvPr>
          <p:cNvSpPr txBox="1"/>
          <p:nvPr/>
        </p:nvSpPr>
        <p:spPr>
          <a:xfrm>
            <a:off x="2363444" y="571701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YES!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606D341-D33E-43C7-BA92-26CD37C3AFF3}"/>
              </a:ext>
            </a:extLst>
          </p:cNvPr>
          <p:cNvSpPr/>
          <p:nvPr/>
        </p:nvSpPr>
        <p:spPr>
          <a:xfrm>
            <a:off x="4580274" y="4965579"/>
            <a:ext cx="507831" cy="5078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endParaRPr lang="ru-RU" dirty="0"/>
          </a:p>
        </p:txBody>
      </p: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261C6EE4-5250-4A4A-BB54-45B0AD70A37B}"/>
              </a:ext>
            </a:extLst>
          </p:cNvPr>
          <p:cNvCxnSpPr/>
          <p:nvPr/>
        </p:nvCxnSpPr>
        <p:spPr>
          <a:xfrm>
            <a:off x="811763" y="2131492"/>
            <a:ext cx="0" cy="39240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ED4393-C117-4C64-A59B-150757DF975C}"/>
              </a:ext>
            </a:extLst>
          </p:cNvPr>
          <p:cNvSpPr txBox="1"/>
          <p:nvPr/>
        </p:nvSpPr>
        <p:spPr>
          <a:xfrm>
            <a:off x="375036" y="2131493"/>
            <a:ext cx="461665" cy="3924074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algn="ctr"/>
            <a:r>
              <a:rPr lang="en-US" dirty="0"/>
              <a:t>TIME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602DE80-EAFF-4CD8-B64B-392396426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378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923C4D-79FA-4749-91EA-D6160EADC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</a:t>
            </a:r>
            <a:r>
              <a:rPr lang="en-US" dirty="0"/>
              <a:t>long-polling</a:t>
            </a:r>
            <a:endParaRPr lang="ru-RU" dirty="0"/>
          </a:p>
        </p:txBody>
      </p:sp>
      <p:pic>
        <p:nvPicPr>
          <p:cNvPr id="5" name="Запись экрана 4">
            <a:hlinkClick r:id="" action="ppaction://media"/>
            <a:extLst>
              <a:ext uri="{FF2B5EF4-FFF2-40B4-BE49-F238E27FC236}">
                <a16:creationId xmlns:a16="http://schemas.microsoft.com/office/drawing/2014/main" id="{3A492A21-FDAD-4CAC-8F15-250C1A11C15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6575" y="2057400"/>
            <a:ext cx="8545513" cy="4038600"/>
          </a:xfr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46F4D7-4FC4-49A4-87DD-59DF71F34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249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Базис">
  <a:themeElements>
    <a:clrScheme name="Базис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2_Базис">
  <a:themeElements>
    <a:clrScheme name="Базис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DF5327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63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446C221D-F63F-4DD8-B509-CFE168687BF2}"/>
    </a:ext>
  </a:extLst>
</a:theme>
</file>

<file path=ppt/theme/theme3.xml><?xml version="1.0" encoding="utf-8"?>
<a:theme xmlns:a="http://schemas.openxmlformats.org/drawingml/2006/main" name="3_Базис">
  <a:themeElements>
    <a:clrScheme name="Базис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ppt/theme/theme4.xml><?xml version="1.0" encoding="utf-8"?>
<a:theme xmlns:a="http://schemas.openxmlformats.org/drawingml/2006/main" name="Базис">
  <a:themeElements>
    <a:clrScheme name="Базис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ppt/theme/theme5.xml><?xml version="1.0" encoding="utf-8"?>
<a:theme xmlns:a="http://schemas.openxmlformats.org/drawingml/2006/main" name="4_Базис">
  <a:themeElements>
    <a:clrScheme name="Базис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6.xml><?xml version="1.0" encoding="utf-8"?>
<a:theme xmlns:a="http://schemas.openxmlformats.org/drawingml/2006/main" name="5_Базис">
  <a:themeElements>
    <a:clrScheme name="Базис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7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TM03457444[[fn=Основа]]</Template>
  <TotalTime>3026</TotalTime>
  <Words>925</Words>
  <Application>Microsoft Office PowerPoint</Application>
  <PresentationFormat>Широкоэкранный</PresentationFormat>
  <Paragraphs>248</Paragraphs>
  <Slides>33</Slides>
  <Notes>0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6</vt:i4>
      </vt:variant>
      <vt:variant>
        <vt:lpstr>Заголовки слайдов</vt:lpstr>
      </vt:variant>
      <vt:variant>
        <vt:i4>33</vt:i4>
      </vt:variant>
    </vt:vector>
  </HeadingPairs>
  <TitlesOfParts>
    <vt:vector size="42" baseType="lpstr">
      <vt:lpstr>Calibri</vt:lpstr>
      <vt:lpstr>Consolas</vt:lpstr>
      <vt:lpstr>Corbel</vt:lpstr>
      <vt:lpstr>1_Базис</vt:lpstr>
      <vt:lpstr>2_Базис</vt:lpstr>
      <vt:lpstr>3_Базис</vt:lpstr>
      <vt:lpstr>Базис</vt:lpstr>
      <vt:lpstr>4_Базис</vt:lpstr>
      <vt:lpstr>5_Базис</vt:lpstr>
      <vt:lpstr>Server Side Events</vt:lpstr>
      <vt:lpstr>AGENDA</vt:lpstr>
      <vt:lpstr>Виды запросов</vt:lpstr>
      <vt:lpstr>Polling</vt:lpstr>
      <vt:lpstr>Short-polling</vt:lpstr>
      <vt:lpstr>Пример short-polling</vt:lpstr>
      <vt:lpstr>Пример запроса</vt:lpstr>
      <vt:lpstr>Long-polling</vt:lpstr>
      <vt:lpstr>Пример long-polling</vt:lpstr>
      <vt:lpstr>Пример запроса</vt:lpstr>
      <vt:lpstr>WebSocket</vt:lpstr>
      <vt:lpstr>Переход на WebSocket</vt:lpstr>
      <vt:lpstr>WebSocket</vt:lpstr>
      <vt:lpstr>Пример с WebSocket</vt:lpstr>
      <vt:lpstr>Server side events (SSE)</vt:lpstr>
      <vt:lpstr>Server side events</vt:lpstr>
      <vt:lpstr>Пример с SSE</vt:lpstr>
      <vt:lpstr>РЕАЛИЗАЦИЯ</vt:lpstr>
      <vt:lpstr>Реализация</vt:lpstr>
      <vt:lpstr>Реализация сервера</vt:lpstr>
      <vt:lpstr>Реализация сервера</vt:lpstr>
      <vt:lpstr>Пример реализации на сервере</vt:lpstr>
      <vt:lpstr>Реализация клиента</vt:lpstr>
      <vt:lpstr>Реализация клиента</vt:lpstr>
      <vt:lpstr>Пример реализации клиента</vt:lpstr>
      <vt:lpstr>ПРИЛОЖЕНИЕ</vt:lpstr>
      <vt:lpstr>Поведение приложения</vt:lpstr>
      <vt:lpstr>Схема реализации</vt:lpstr>
      <vt:lpstr>Пример работы</vt:lpstr>
      <vt:lpstr>Вывод</vt:lpstr>
      <vt:lpstr>Репозиторий с примерами</vt:lpstr>
      <vt:lpstr>Спасибо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 Side Events</dc:title>
  <dc:creator>Артем Гороховский</dc:creator>
  <cp:lastModifiedBy>Артем Гороховский</cp:lastModifiedBy>
  <cp:revision>236</cp:revision>
  <dcterms:created xsi:type="dcterms:W3CDTF">2020-09-18T13:42:39Z</dcterms:created>
  <dcterms:modified xsi:type="dcterms:W3CDTF">2020-09-20T16:09:37Z</dcterms:modified>
</cp:coreProperties>
</file>

<file path=docProps/thumbnail.jpeg>
</file>